
<file path=[Content_Types].xml><?xml version="1.0" encoding="utf-8"?>
<Types xmlns="http://schemas.openxmlformats.org/package/2006/content-types">
  <Default Extension="jpe"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85" r:id="rId1"/>
  </p:sldMasterIdLst>
  <p:notesMasterIdLst>
    <p:notesMasterId r:id="rId29"/>
  </p:notesMasterIdLst>
  <p:sldIdLst>
    <p:sldId id="256" r:id="rId2"/>
    <p:sldId id="418" r:id="rId3"/>
    <p:sldId id="508" r:id="rId4"/>
    <p:sldId id="504" r:id="rId5"/>
    <p:sldId id="476" r:id="rId6"/>
    <p:sldId id="420" r:id="rId7"/>
    <p:sldId id="421" r:id="rId8"/>
    <p:sldId id="522" r:id="rId9"/>
    <p:sldId id="509" r:id="rId10"/>
    <p:sldId id="510" r:id="rId11"/>
    <p:sldId id="511" r:id="rId12"/>
    <p:sldId id="512" r:id="rId13"/>
    <p:sldId id="469" r:id="rId14"/>
    <p:sldId id="473" r:id="rId15"/>
    <p:sldId id="474" r:id="rId16"/>
    <p:sldId id="477" r:id="rId17"/>
    <p:sldId id="475" r:id="rId18"/>
    <p:sldId id="470" r:id="rId19"/>
    <p:sldId id="433" r:id="rId20"/>
    <p:sldId id="480" r:id="rId21"/>
    <p:sldId id="481" r:id="rId22"/>
    <p:sldId id="523" r:id="rId23"/>
    <p:sldId id="513" r:id="rId24"/>
    <p:sldId id="495" r:id="rId25"/>
    <p:sldId id="496" r:id="rId26"/>
    <p:sldId id="497" r:id="rId27"/>
    <p:sldId id="50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9429A7-596B-4A4A-BEDD-8F39D3655707}">
          <p14:sldIdLst>
            <p14:sldId id="256"/>
            <p14:sldId id="418"/>
            <p14:sldId id="508"/>
          </p14:sldIdLst>
        </p14:section>
        <p14:section name="COURSE REQUIREMENTS" id="{14E2DDE2-0097-CC48-B8B9-9DB081D54209}">
          <p14:sldIdLst>
            <p14:sldId id="504"/>
            <p14:sldId id="476"/>
            <p14:sldId id="420"/>
            <p14:sldId id="421"/>
            <p14:sldId id="522"/>
            <p14:sldId id="509"/>
            <p14:sldId id="510"/>
            <p14:sldId id="511"/>
            <p14:sldId id="512"/>
          </p14:sldIdLst>
        </p14:section>
        <p14:section name="MDB1032 ADVANCED ENGLISH II" id="{69E3305C-FAEA-7C46-97F6-F5C5C38EFE68}">
          <p14:sldIdLst>
            <p14:sldId id="469"/>
            <p14:sldId id="473"/>
            <p14:sldId id="474"/>
            <p14:sldId id="477"/>
            <p14:sldId id="475"/>
            <p14:sldId id="470"/>
            <p14:sldId id="433"/>
          </p14:sldIdLst>
        </p14:section>
        <p14:section name="MDB3032 BUSINESS ENGLISH" id="{8716472B-66B0-6749-AF0A-59A6BE19D135}">
          <p14:sldIdLst>
            <p14:sldId id="480"/>
            <p14:sldId id="481"/>
            <p14:sldId id="523"/>
            <p14:sldId id="513"/>
          </p14:sldIdLst>
        </p14:section>
        <p14:section name="MDB1052/1092 ENGLISH II" id="{7D3EDBAF-7372-E44C-94E2-847BD56785BB}">
          <p14:sldIdLst>
            <p14:sldId id="495"/>
            <p14:sldId id="496"/>
            <p14:sldId id="497"/>
            <p14:sldId id="50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23" autoAdjust="0"/>
    <p:restoredTop sz="94660"/>
  </p:normalViewPr>
  <p:slideViewPr>
    <p:cSldViewPr snapToGrid="0">
      <p:cViewPr varScale="1">
        <p:scale>
          <a:sx n="127" d="100"/>
          <a:sy n="127" d="100"/>
        </p:scale>
        <p:origin x="33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21.sv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25.svg"/><Relationship Id="rId11" Type="http://schemas.openxmlformats.org/officeDocument/2006/relationships/image" Target="../media/image20.png"/><Relationship Id="rId5" Type="http://schemas.openxmlformats.org/officeDocument/2006/relationships/image" Target="../media/image24.png"/><Relationship Id="rId15" Type="http://schemas.openxmlformats.org/officeDocument/2006/relationships/image" Target="../media/image32.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1.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png"/></Relationships>
</file>

<file path=ppt/diagrams/_rels/data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21.sv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25.svg"/><Relationship Id="rId11" Type="http://schemas.openxmlformats.org/officeDocument/2006/relationships/image" Target="../media/image20.png"/><Relationship Id="rId5" Type="http://schemas.openxmlformats.org/officeDocument/2006/relationships/image" Target="../media/image24.png"/><Relationship Id="rId15" Type="http://schemas.openxmlformats.org/officeDocument/2006/relationships/image" Target="../media/image32.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image" Target="../media/image3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16D38-F4C5-4E98-A431-AE68FE107575}" type="doc">
      <dgm:prSet loTypeId="urn:microsoft.com/office/officeart/2018/2/layout/IconCircle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C9808B4-3E50-4B92-A56B-D01F7AD3303D}">
      <dgm:prSet custT="1"/>
      <dgm:spPr/>
      <dgm:t>
        <a:bodyPr/>
        <a:lstStyle/>
        <a:p>
          <a:pPr>
            <a:lnSpc>
              <a:spcPct val="100000"/>
            </a:lnSpc>
          </a:pPr>
          <a:r>
            <a:rPr lang="en-US" sz="1400" dirty="0"/>
            <a:t>MDB1032 Advanced English 2 (SPRING) is a 3-credit compulsory course for the students of departments in which 30% or 100% of the coursework is in English. </a:t>
          </a:r>
        </a:p>
      </dgm:t>
    </dgm:pt>
    <dgm:pt modelId="{A955520B-684B-4603-9253-C2C802C95E0A}" type="parTrans" cxnId="{3137D8C3-C317-4DB6-BEE5-8B818089F1BA}">
      <dgm:prSet/>
      <dgm:spPr/>
      <dgm:t>
        <a:bodyPr/>
        <a:lstStyle/>
        <a:p>
          <a:endParaRPr lang="en-US" sz="1400"/>
        </a:p>
      </dgm:t>
    </dgm:pt>
    <dgm:pt modelId="{98A82516-0818-426F-BF1D-32BA37A9AC71}" type="sibTrans" cxnId="{3137D8C3-C317-4DB6-BEE5-8B818089F1BA}">
      <dgm:prSet/>
      <dgm:spPr/>
      <dgm:t>
        <a:bodyPr/>
        <a:lstStyle/>
        <a:p>
          <a:pPr>
            <a:lnSpc>
              <a:spcPct val="100000"/>
            </a:lnSpc>
          </a:pPr>
          <a:endParaRPr lang="en-US" sz="1400"/>
        </a:p>
      </dgm:t>
    </dgm:pt>
    <dgm:pt modelId="{C109FED6-969E-4182-8699-68592F33A119}">
      <dgm:prSet custT="1"/>
      <dgm:spPr/>
      <dgm:t>
        <a:bodyPr/>
        <a:lstStyle/>
        <a:p>
          <a:pPr>
            <a:lnSpc>
              <a:spcPct val="100000"/>
            </a:lnSpc>
          </a:pPr>
          <a:r>
            <a:rPr lang="en-US" sz="1400" dirty="0"/>
            <a:t>Advanced English I is not a prerequisite for Advanced English II. However, it should be kept in mind that these two courses are designed to improve language skills in a constructive trend; that is, Advanced English II is like a follow-up to Advanced English I. Therefore, it would be wise for students to take-up these courses respectively. </a:t>
          </a:r>
        </a:p>
      </dgm:t>
    </dgm:pt>
    <dgm:pt modelId="{0842C727-3C55-4088-BAEC-C53168FFC109}" type="parTrans" cxnId="{B97E2571-5623-4885-916D-4D2F444275B9}">
      <dgm:prSet/>
      <dgm:spPr/>
      <dgm:t>
        <a:bodyPr/>
        <a:lstStyle/>
        <a:p>
          <a:endParaRPr lang="en-US" sz="1400"/>
        </a:p>
      </dgm:t>
    </dgm:pt>
    <dgm:pt modelId="{99C44190-3898-4FB8-A266-5EB95FBEE396}" type="sibTrans" cxnId="{B97E2571-5623-4885-916D-4D2F444275B9}">
      <dgm:prSet/>
      <dgm:spPr/>
      <dgm:t>
        <a:bodyPr/>
        <a:lstStyle/>
        <a:p>
          <a:pPr>
            <a:lnSpc>
              <a:spcPct val="100000"/>
            </a:lnSpc>
          </a:pPr>
          <a:endParaRPr lang="en-US" sz="1400"/>
        </a:p>
      </dgm:t>
    </dgm:pt>
    <dgm:pt modelId="{7A14D51B-5200-4BE9-A06A-40DF2E0745B7}" type="pres">
      <dgm:prSet presAssocID="{31116D38-F4C5-4E98-A431-AE68FE107575}" presName="root" presStyleCnt="0">
        <dgm:presLayoutVars>
          <dgm:dir/>
          <dgm:resizeHandles val="exact"/>
        </dgm:presLayoutVars>
      </dgm:prSet>
      <dgm:spPr/>
    </dgm:pt>
    <dgm:pt modelId="{DBA16484-E4EA-4C34-9713-722D0F76739A}" type="pres">
      <dgm:prSet presAssocID="{31116D38-F4C5-4E98-A431-AE68FE107575}" presName="container" presStyleCnt="0">
        <dgm:presLayoutVars>
          <dgm:dir/>
          <dgm:resizeHandles val="exact"/>
        </dgm:presLayoutVars>
      </dgm:prSet>
      <dgm:spPr/>
    </dgm:pt>
    <dgm:pt modelId="{82DF3609-EF69-4598-932E-96A7009EF040}" type="pres">
      <dgm:prSet presAssocID="{8C9808B4-3E50-4B92-A56B-D01F7AD3303D}" presName="compNode" presStyleCnt="0"/>
      <dgm:spPr/>
    </dgm:pt>
    <dgm:pt modelId="{7A888C3B-F892-4691-8365-F78261324564}" type="pres">
      <dgm:prSet presAssocID="{8C9808B4-3E50-4B92-A56B-D01F7AD3303D}" presName="iconBgRect" presStyleLbl="bgShp" presStyleIdx="0" presStyleCnt="2" custLinFactX="-59647" custLinFactY="-38327" custLinFactNeighborX="-100000" custLinFactNeighborY="-100000"/>
      <dgm:spPr/>
    </dgm:pt>
    <dgm:pt modelId="{B70D5A2E-310D-4092-A9B7-2E8E14CB75C3}" type="pres">
      <dgm:prSet presAssocID="{8C9808B4-3E50-4B92-A56B-D01F7AD3303D}" presName="iconRect" presStyleLbl="node1" presStyleIdx="0" presStyleCnt="2" custLinFactX="-100000" custLinFactY="-100000" custLinFactNeighborX="-171904" custLinFactNeighborY="-14350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d Badge"/>
        </a:ext>
      </dgm:extLst>
    </dgm:pt>
    <dgm:pt modelId="{FD422A51-99EE-4DC6-B0E9-D476CA52A3BE}" type="pres">
      <dgm:prSet presAssocID="{8C9808B4-3E50-4B92-A56B-D01F7AD3303D}" presName="spaceRect" presStyleCnt="0"/>
      <dgm:spPr/>
    </dgm:pt>
    <dgm:pt modelId="{8F708032-DAEF-43A1-980E-EC46B5EBFF42}" type="pres">
      <dgm:prSet presAssocID="{8C9808B4-3E50-4B92-A56B-D01F7AD3303D}" presName="textRect" presStyleLbl="revTx" presStyleIdx="0" presStyleCnt="2" custLinFactY="-26102" custLinFactNeighborX="-76820" custLinFactNeighborY="-100000">
        <dgm:presLayoutVars>
          <dgm:chMax val="1"/>
          <dgm:chPref val="1"/>
        </dgm:presLayoutVars>
      </dgm:prSet>
      <dgm:spPr/>
    </dgm:pt>
    <dgm:pt modelId="{91925620-E026-46CC-BD34-D3EEFD41FC73}" type="pres">
      <dgm:prSet presAssocID="{98A82516-0818-426F-BF1D-32BA37A9AC71}" presName="sibTrans" presStyleLbl="sibTrans2D1" presStyleIdx="0" presStyleCnt="0"/>
      <dgm:spPr/>
    </dgm:pt>
    <dgm:pt modelId="{B5D7CB9D-98CD-4708-84B7-305C5BCF45C3}" type="pres">
      <dgm:prSet presAssocID="{C109FED6-969E-4182-8699-68592F33A119}" presName="compNode" presStyleCnt="0"/>
      <dgm:spPr/>
    </dgm:pt>
    <dgm:pt modelId="{9DEC0442-C932-455A-AC1C-07CB8C19E0E5}" type="pres">
      <dgm:prSet presAssocID="{C109FED6-969E-4182-8699-68592F33A119}" presName="iconBgRect" presStyleLbl="bgShp" presStyleIdx="1" presStyleCnt="2"/>
      <dgm:spPr/>
    </dgm:pt>
    <dgm:pt modelId="{FE436D8A-0068-43AF-B0E1-F90FB65A52F8}" type="pres">
      <dgm:prSet presAssocID="{C109FED6-969E-4182-8699-68592F33A11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nslate"/>
        </a:ext>
      </dgm:extLst>
    </dgm:pt>
    <dgm:pt modelId="{022ACB8A-A55B-4617-8AE9-69CE513E2F95}" type="pres">
      <dgm:prSet presAssocID="{C109FED6-969E-4182-8699-68592F33A119}" presName="spaceRect" presStyleCnt="0"/>
      <dgm:spPr/>
    </dgm:pt>
    <dgm:pt modelId="{F4AF9BA2-94DD-4087-ABFC-AC957920566C}" type="pres">
      <dgm:prSet presAssocID="{C109FED6-969E-4182-8699-68592F33A119}" presName="textRect" presStyleLbl="revTx" presStyleIdx="1" presStyleCnt="2">
        <dgm:presLayoutVars>
          <dgm:chMax val="1"/>
          <dgm:chPref val="1"/>
        </dgm:presLayoutVars>
      </dgm:prSet>
      <dgm:spPr/>
    </dgm:pt>
  </dgm:ptLst>
  <dgm:cxnLst>
    <dgm:cxn modelId="{521F9F0A-67FC-4C5F-9D71-3259D3865E37}" type="presOf" srcId="{C109FED6-969E-4182-8699-68592F33A119}" destId="{F4AF9BA2-94DD-4087-ABFC-AC957920566C}" srcOrd="0" destOrd="0" presId="urn:microsoft.com/office/officeart/2018/2/layout/IconCircleList"/>
    <dgm:cxn modelId="{126CF011-91AF-4C43-932C-CFA9BA72898C}" type="presOf" srcId="{98A82516-0818-426F-BF1D-32BA37A9AC71}" destId="{91925620-E026-46CC-BD34-D3EEFD41FC73}" srcOrd="0" destOrd="0" presId="urn:microsoft.com/office/officeart/2018/2/layout/IconCircleList"/>
    <dgm:cxn modelId="{9BA07C4B-131D-4CC1-ADC0-41F79F2F5B2B}" type="presOf" srcId="{8C9808B4-3E50-4B92-A56B-D01F7AD3303D}" destId="{8F708032-DAEF-43A1-980E-EC46B5EBFF42}" srcOrd="0" destOrd="0" presId="urn:microsoft.com/office/officeart/2018/2/layout/IconCircleList"/>
    <dgm:cxn modelId="{B97E2571-5623-4885-916D-4D2F444275B9}" srcId="{31116D38-F4C5-4E98-A431-AE68FE107575}" destId="{C109FED6-969E-4182-8699-68592F33A119}" srcOrd="1" destOrd="0" parTransId="{0842C727-3C55-4088-BAEC-C53168FFC109}" sibTransId="{99C44190-3898-4FB8-A266-5EB95FBEE396}"/>
    <dgm:cxn modelId="{E43B38A2-13B8-4DFC-934D-BFF43531C044}" type="presOf" srcId="{31116D38-F4C5-4E98-A431-AE68FE107575}" destId="{7A14D51B-5200-4BE9-A06A-40DF2E0745B7}" srcOrd="0" destOrd="0" presId="urn:microsoft.com/office/officeart/2018/2/layout/IconCircleList"/>
    <dgm:cxn modelId="{3137D8C3-C317-4DB6-BEE5-8B818089F1BA}" srcId="{31116D38-F4C5-4E98-A431-AE68FE107575}" destId="{8C9808B4-3E50-4B92-A56B-D01F7AD3303D}" srcOrd="0" destOrd="0" parTransId="{A955520B-684B-4603-9253-C2C802C95E0A}" sibTransId="{98A82516-0818-426F-BF1D-32BA37A9AC71}"/>
    <dgm:cxn modelId="{55E250B0-A213-43B6-906F-5ECA1E130714}" type="presParOf" srcId="{7A14D51B-5200-4BE9-A06A-40DF2E0745B7}" destId="{DBA16484-E4EA-4C34-9713-722D0F76739A}" srcOrd="0" destOrd="0" presId="urn:microsoft.com/office/officeart/2018/2/layout/IconCircleList"/>
    <dgm:cxn modelId="{D2DBE3E1-E7D8-44EC-83B7-05F7EA03C682}" type="presParOf" srcId="{DBA16484-E4EA-4C34-9713-722D0F76739A}" destId="{82DF3609-EF69-4598-932E-96A7009EF040}" srcOrd="0" destOrd="0" presId="urn:microsoft.com/office/officeart/2018/2/layout/IconCircleList"/>
    <dgm:cxn modelId="{B8F038D9-437E-453C-A0BA-5E29C34CCB38}" type="presParOf" srcId="{82DF3609-EF69-4598-932E-96A7009EF040}" destId="{7A888C3B-F892-4691-8365-F78261324564}" srcOrd="0" destOrd="0" presId="urn:microsoft.com/office/officeart/2018/2/layout/IconCircleList"/>
    <dgm:cxn modelId="{E159F6D4-5462-4C58-A64E-33641C76FA51}" type="presParOf" srcId="{82DF3609-EF69-4598-932E-96A7009EF040}" destId="{B70D5A2E-310D-4092-A9B7-2E8E14CB75C3}" srcOrd="1" destOrd="0" presId="urn:microsoft.com/office/officeart/2018/2/layout/IconCircleList"/>
    <dgm:cxn modelId="{9B2BA7B0-1D87-494B-9BD7-C9D14F5E1E4A}" type="presParOf" srcId="{82DF3609-EF69-4598-932E-96A7009EF040}" destId="{FD422A51-99EE-4DC6-B0E9-D476CA52A3BE}" srcOrd="2" destOrd="0" presId="urn:microsoft.com/office/officeart/2018/2/layout/IconCircleList"/>
    <dgm:cxn modelId="{746B1727-17EC-4E5E-A66D-E9A4789DFD7B}" type="presParOf" srcId="{82DF3609-EF69-4598-932E-96A7009EF040}" destId="{8F708032-DAEF-43A1-980E-EC46B5EBFF42}" srcOrd="3" destOrd="0" presId="urn:microsoft.com/office/officeart/2018/2/layout/IconCircleList"/>
    <dgm:cxn modelId="{311CD35F-047B-484B-B4EC-9DE93A8ED8ED}" type="presParOf" srcId="{DBA16484-E4EA-4C34-9713-722D0F76739A}" destId="{91925620-E026-46CC-BD34-D3EEFD41FC73}" srcOrd="1" destOrd="0" presId="urn:microsoft.com/office/officeart/2018/2/layout/IconCircleList"/>
    <dgm:cxn modelId="{2CEE7339-B023-401A-8D38-564B3472E62E}" type="presParOf" srcId="{DBA16484-E4EA-4C34-9713-722D0F76739A}" destId="{B5D7CB9D-98CD-4708-84B7-305C5BCF45C3}" srcOrd="2" destOrd="0" presId="urn:microsoft.com/office/officeart/2018/2/layout/IconCircleList"/>
    <dgm:cxn modelId="{B9DFA8F2-12C3-435F-AA7A-E175E47C2260}" type="presParOf" srcId="{B5D7CB9D-98CD-4708-84B7-305C5BCF45C3}" destId="{9DEC0442-C932-455A-AC1C-07CB8C19E0E5}" srcOrd="0" destOrd="0" presId="urn:microsoft.com/office/officeart/2018/2/layout/IconCircleList"/>
    <dgm:cxn modelId="{3F5F98A2-4B1C-4DCB-83CC-E400C1577314}" type="presParOf" srcId="{B5D7CB9D-98CD-4708-84B7-305C5BCF45C3}" destId="{FE436D8A-0068-43AF-B0E1-F90FB65A52F8}" srcOrd="1" destOrd="0" presId="urn:microsoft.com/office/officeart/2018/2/layout/IconCircleList"/>
    <dgm:cxn modelId="{DF89E78D-10D8-489C-852D-389BC7877BBE}" type="presParOf" srcId="{B5D7CB9D-98CD-4708-84B7-305C5BCF45C3}" destId="{022ACB8A-A55B-4617-8AE9-69CE513E2F95}" srcOrd="2" destOrd="0" presId="urn:microsoft.com/office/officeart/2018/2/layout/IconCircleList"/>
    <dgm:cxn modelId="{2DCF4C68-1F58-449C-B771-9B7FE74229C7}" type="presParOf" srcId="{B5D7CB9D-98CD-4708-84B7-305C5BCF45C3}" destId="{F4AF9BA2-94DD-4087-ABFC-AC957920566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66A650-7216-459B-921E-91512DDE50C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6597F77-8398-4BEB-94B3-3F835AF2F5F9}">
      <dgm:prSet/>
      <dgm:spPr/>
      <dgm:t>
        <a:bodyPr/>
        <a:lstStyle/>
        <a:p>
          <a:pPr>
            <a:lnSpc>
              <a:spcPct val="100000"/>
            </a:lnSpc>
          </a:pPr>
          <a:r>
            <a:rPr lang="en-US"/>
            <a:t>supporting the students’ exposure to a specified range of text complexity and text types across a wide range of disciplines aligned to college and career readiness </a:t>
          </a:r>
        </a:p>
      </dgm:t>
    </dgm:pt>
    <dgm:pt modelId="{DF136A4E-18F2-46EC-85B9-7230B2D2B30F}" type="parTrans" cxnId="{686EC592-80F3-4DFF-B60C-652792C20396}">
      <dgm:prSet/>
      <dgm:spPr/>
      <dgm:t>
        <a:bodyPr/>
        <a:lstStyle/>
        <a:p>
          <a:endParaRPr lang="en-US"/>
        </a:p>
      </dgm:t>
    </dgm:pt>
    <dgm:pt modelId="{F7CE2D5B-881B-4D8E-8F17-F28367A1984D}" type="sibTrans" cxnId="{686EC592-80F3-4DFF-B60C-652792C20396}">
      <dgm:prSet/>
      <dgm:spPr/>
      <dgm:t>
        <a:bodyPr/>
        <a:lstStyle/>
        <a:p>
          <a:endParaRPr lang="en-US"/>
        </a:p>
      </dgm:t>
    </dgm:pt>
    <dgm:pt modelId="{EA45160C-563D-4966-B3FE-100328A729EB}">
      <dgm:prSet/>
      <dgm:spPr/>
      <dgm:t>
        <a:bodyPr/>
        <a:lstStyle/>
        <a:p>
          <a:pPr>
            <a:lnSpc>
              <a:spcPct val="100000"/>
            </a:lnSpc>
          </a:pPr>
          <a:r>
            <a:rPr lang="en-US" dirty="0"/>
            <a:t>putting an emphasis on source analysis (reading, analyzing, and using reasoning to comprehend reading texts) </a:t>
          </a:r>
        </a:p>
      </dgm:t>
    </dgm:pt>
    <dgm:pt modelId="{71E4191C-74C0-4864-9DEB-324F75CF3342}" type="parTrans" cxnId="{FF30BC0F-507B-49D5-9D90-EB5245A3EAB9}">
      <dgm:prSet/>
      <dgm:spPr/>
      <dgm:t>
        <a:bodyPr/>
        <a:lstStyle/>
        <a:p>
          <a:endParaRPr lang="en-US"/>
        </a:p>
      </dgm:t>
    </dgm:pt>
    <dgm:pt modelId="{A1115123-6944-41BF-B258-286EDFCB91CA}" type="sibTrans" cxnId="{FF30BC0F-507B-49D5-9D90-EB5245A3EAB9}">
      <dgm:prSet/>
      <dgm:spPr/>
      <dgm:t>
        <a:bodyPr/>
        <a:lstStyle/>
        <a:p>
          <a:endParaRPr lang="en-US"/>
        </a:p>
      </dgm:t>
    </dgm:pt>
    <dgm:pt modelId="{7637DCDA-F783-4941-AF75-4299DA554112}">
      <dgm:prSet/>
      <dgm:spPr/>
      <dgm:t>
        <a:bodyPr/>
        <a:lstStyle/>
        <a:p>
          <a:pPr>
            <a:lnSpc>
              <a:spcPct val="100000"/>
            </a:lnSpc>
          </a:pPr>
          <a:r>
            <a:rPr lang="en-US" dirty="0"/>
            <a:t>reinforcing an understanding of relevant Academic Word List words in context and how word choice helps shape meaning and tone</a:t>
          </a:r>
        </a:p>
      </dgm:t>
    </dgm:pt>
    <dgm:pt modelId="{45267BEB-7068-4C92-8431-839AC90A6712}" type="parTrans" cxnId="{D36F87D3-CCC1-4686-9E6F-75ABFF27C93E}">
      <dgm:prSet/>
      <dgm:spPr/>
      <dgm:t>
        <a:bodyPr/>
        <a:lstStyle/>
        <a:p>
          <a:endParaRPr lang="en-US"/>
        </a:p>
      </dgm:t>
    </dgm:pt>
    <dgm:pt modelId="{142A17F2-5F71-4E3B-91CD-1B101C4621FD}" type="sibTrans" cxnId="{D36F87D3-CCC1-4686-9E6F-75ABFF27C93E}">
      <dgm:prSet/>
      <dgm:spPr/>
      <dgm:t>
        <a:bodyPr/>
        <a:lstStyle/>
        <a:p>
          <a:endParaRPr lang="en-US"/>
        </a:p>
      </dgm:t>
    </dgm:pt>
    <dgm:pt modelId="{20A837CC-F54A-45E7-9459-6475A2CBD81C}" type="pres">
      <dgm:prSet presAssocID="{E766A650-7216-459B-921E-91512DDE50C6}" presName="root" presStyleCnt="0">
        <dgm:presLayoutVars>
          <dgm:dir/>
          <dgm:resizeHandles val="exact"/>
        </dgm:presLayoutVars>
      </dgm:prSet>
      <dgm:spPr/>
    </dgm:pt>
    <dgm:pt modelId="{FEB1A5A3-0DEF-4E8A-90FF-CA629BEFB0EB}" type="pres">
      <dgm:prSet presAssocID="{96597F77-8398-4BEB-94B3-3F835AF2F5F9}" presName="compNode" presStyleCnt="0"/>
      <dgm:spPr/>
    </dgm:pt>
    <dgm:pt modelId="{6BB97E50-F3C2-4CB0-AF09-9757FCE5B357}" type="pres">
      <dgm:prSet presAssocID="{96597F77-8398-4BEB-94B3-3F835AF2F5F9}" presName="bgRect" presStyleLbl="bgShp" presStyleIdx="0" presStyleCnt="3"/>
      <dgm:spPr/>
    </dgm:pt>
    <dgm:pt modelId="{054D82F1-4BC8-4288-8EE6-01F8446AC531}" type="pres">
      <dgm:prSet presAssocID="{96597F77-8398-4BEB-94B3-3F835AF2F5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70560E5-6089-4763-BB85-73AA1BF9401C}" type="pres">
      <dgm:prSet presAssocID="{96597F77-8398-4BEB-94B3-3F835AF2F5F9}" presName="spaceRect" presStyleCnt="0"/>
      <dgm:spPr/>
    </dgm:pt>
    <dgm:pt modelId="{13D86BF7-A06B-4146-BC10-18CF854FDFFB}" type="pres">
      <dgm:prSet presAssocID="{96597F77-8398-4BEB-94B3-3F835AF2F5F9}" presName="parTx" presStyleLbl="revTx" presStyleIdx="0" presStyleCnt="3">
        <dgm:presLayoutVars>
          <dgm:chMax val="0"/>
          <dgm:chPref val="0"/>
        </dgm:presLayoutVars>
      </dgm:prSet>
      <dgm:spPr/>
    </dgm:pt>
    <dgm:pt modelId="{A811D191-FDD6-49C9-8C79-5EAA6D5AC32A}" type="pres">
      <dgm:prSet presAssocID="{F7CE2D5B-881B-4D8E-8F17-F28367A1984D}" presName="sibTrans" presStyleCnt="0"/>
      <dgm:spPr/>
    </dgm:pt>
    <dgm:pt modelId="{2332206E-BE04-49DC-86F2-5E3CF9B6A250}" type="pres">
      <dgm:prSet presAssocID="{EA45160C-563D-4966-B3FE-100328A729EB}" presName="compNode" presStyleCnt="0"/>
      <dgm:spPr/>
    </dgm:pt>
    <dgm:pt modelId="{7C1D94EC-5A16-448F-B6D8-E58F723B6D27}" type="pres">
      <dgm:prSet presAssocID="{EA45160C-563D-4966-B3FE-100328A729EB}" presName="bgRect" presStyleLbl="bgShp" presStyleIdx="1" presStyleCnt="3"/>
      <dgm:spPr/>
    </dgm:pt>
    <dgm:pt modelId="{0EADE039-A6DB-4F00-B701-C5BA422BF598}" type="pres">
      <dgm:prSet presAssocID="{EA45160C-563D-4966-B3FE-100328A729E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E931B7D-D978-48BF-8701-4A47535AACC8}" type="pres">
      <dgm:prSet presAssocID="{EA45160C-563D-4966-B3FE-100328A729EB}" presName="spaceRect" presStyleCnt="0"/>
      <dgm:spPr/>
    </dgm:pt>
    <dgm:pt modelId="{E4ADAD77-2D2C-4411-9205-067F87CBCB61}" type="pres">
      <dgm:prSet presAssocID="{EA45160C-563D-4966-B3FE-100328A729EB}" presName="parTx" presStyleLbl="revTx" presStyleIdx="1" presStyleCnt="3">
        <dgm:presLayoutVars>
          <dgm:chMax val="0"/>
          <dgm:chPref val="0"/>
        </dgm:presLayoutVars>
      </dgm:prSet>
      <dgm:spPr/>
    </dgm:pt>
    <dgm:pt modelId="{53ADF898-384C-4F39-B694-F72F01292DC2}" type="pres">
      <dgm:prSet presAssocID="{A1115123-6944-41BF-B258-286EDFCB91CA}" presName="sibTrans" presStyleCnt="0"/>
      <dgm:spPr/>
    </dgm:pt>
    <dgm:pt modelId="{95A6B73F-8DC3-4B49-8812-037F43B71DCD}" type="pres">
      <dgm:prSet presAssocID="{7637DCDA-F783-4941-AF75-4299DA554112}" presName="compNode" presStyleCnt="0"/>
      <dgm:spPr/>
    </dgm:pt>
    <dgm:pt modelId="{8983B0DB-9009-42E2-A687-8142B88FB1A1}" type="pres">
      <dgm:prSet presAssocID="{7637DCDA-F783-4941-AF75-4299DA554112}" presName="bgRect" presStyleLbl="bgShp" presStyleIdx="2" presStyleCnt="3"/>
      <dgm:spPr/>
    </dgm:pt>
    <dgm:pt modelId="{9FA0343E-5147-4608-A74A-F4A2EE70E69D}" type="pres">
      <dgm:prSet presAssocID="{7637DCDA-F783-4941-AF75-4299DA55411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AC294454-CB57-4073-AD44-CFA86D705A9E}" type="pres">
      <dgm:prSet presAssocID="{7637DCDA-F783-4941-AF75-4299DA554112}" presName="spaceRect" presStyleCnt="0"/>
      <dgm:spPr/>
    </dgm:pt>
    <dgm:pt modelId="{A5984A7C-BC83-4CC7-B25D-9936011938D9}" type="pres">
      <dgm:prSet presAssocID="{7637DCDA-F783-4941-AF75-4299DA554112}" presName="parTx" presStyleLbl="revTx" presStyleIdx="2" presStyleCnt="3">
        <dgm:presLayoutVars>
          <dgm:chMax val="0"/>
          <dgm:chPref val="0"/>
        </dgm:presLayoutVars>
      </dgm:prSet>
      <dgm:spPr/>
    </dgm:pt>
  </dgm:ptLst>
  <dgm:cxnLst>
    <dgm:cxn modelId="{FF30BC0F-507B-49D5-9D90-EB5245A3EAB9}" srcId="{E766A650-7216-459B-921E-91512DDE50C6}" destId="{EA45160C-563D-4966-B3FE-100328A729EB}" srcOrd="1" destOrd="0" parTransId="{71E4191C-74C0-4864-9DEB-324F75CF3342}" sibTransId="{A1115123-6944-41BF-B258-286EDFCB91CA}"/>
    <dgm:cxn modelId="{A59D6435-81BC-4078-BAC1-17872D64D363}" type="presOf" srcId="{E766A650-7216-459B-921E-91512DDE50C6}" destId="{20A837CC-F54A-45E7-9459-6475A2CBD81C}" srcOrd="0" destOrd="0" presId="urn:microsoft.com/office/officeart/2018/2/layout/IconVerticalSolidList"/>
    <dgm:cxn modelId="{9DAE3B7D-2507-457F-931E-2BC504F80BE7}" type="presOf" srcId="{7637DCDA-F783-4941-AF75-4299DA554112}" destId="{A5984A7C-BC83-4CC7-B25D-9936011938D9}" srcOrd="0" destOrd="0" presId="urn:microsoft.com/office/officeart/2018/2/layout/IconVerticalSolidList"/>
    <dgm:cxn modelId="{686EC592-80F3-4DFF-B60C-652792C20396}" srcId="{E766A650-7216-459B-921E-91512DDE50C6}" destId="{96597F77-8398-4BEB-94B3-3F835AF2F5F9}" srcOrd="0" destOrd="0" parTransId="{DF136A4E-18F2-46EC-85B9-7230B2D2B30F}" sibTransId="{F7CE2D5B-881B-4D8E-8F17-F28367A1984D}"/>
    <dgm:cxn modelId="{FF556F95-51A0-4F1D-9F57-5E8347738080}" type="presOf" srcId="{EA45160C-563D-4966-B3FE-100328A729EB}" destId="{E4ADAD77-2D2C-4411-9205-067F87CBCB61}" srcOrd="0" destOrd="0" presId="urn:microsoft.com/office/officeart/2018/2/layout/IconVerticalSolidList"/>
    <dgm:cxn modelId="{912E83CD-FFCD-441F-AC4B-92720CCB3646}" type="presOf" srcId="{96597F77-8398-4BEB-94B3-3F835AF2F5F9}" destId="{13D86BF7-A06B-4146-BC10-18CF854FDFFB}" srcOrd="0" destOrd="0" presId="urn:microsoft.com/office/officeart/2018/2/layout/IconVerticalSolidList"/>
    <dgm:cxn modelId="{D36F87D3-CCC1-4686-9E6F-75ABFF27C93E}" srcId="{E766A650-7216-459B-921E-91512DDE50C6}" destId="{7637DCDA-F783-4941-AF75-4299DA554112}" srcOrd="2" destOrd="0" parTransId="{45267BEB-7068-4C92-8431-839AC90A6712}" sibTransId="{142A17F2-5F71-4E3B-91CD-1B101C4621FD}"/>
    <dgm:cxn modelId="{C1EB79B9-C0D7-4AEC-B45E-2E29BC41CF0B}" type="presParOf" srcId="{20A837CC-F54A-45E7-9459-6475A2CBD81C}" destId="{FEB1A5A3-0DEF-4E8A-90FF-CA629BEFB0EB}" srcOrd="0" destOrd="0" presId="urn:microsoft.com/office/officeart/2018/2/layout/IconVerticalSolidList"/>
    <dgm:cxn modelId="{14B27F6D-9C70-425A-A918-C3B4FB741619}" type="presParOf" srcId="{FEB1A5A3-0DEF-4E8A-90FF-CA629BEFB0EB}" destId="{6BB97E50-F3C2-4CB0-AF09-9757FCE5B357}" srcOrd="0" destOrd="0" presId="urn:microsoft.com/office/officeart/2018/2/layout/IconVerticalSolidList"/>
    <dgm:cxn modelId="{DDDDD13B-B0D7-4376-B254-566DAFB6499D}" type="presParOf" srcId="{FEB1A5A3-0DEF-4E8A-90FF-CA629BEFB0EB}" destId="{054D82F1-4BC8-4288-8EE6-01F8446AC531}" srcOrd="1" destOrd="0" presId="urn:microsoft.com/office/officeart/2018/2/layout/IconVerticalSolidList"/>
    <dgm:cxn modelId="{C8F4B78C-5755-444D-81D6-DD591E692ABB}" type="presParOf" srcId="{FEB1A5A3-0DEF-4E8A-90FF-CA629BEFB0EB}" destId="{170560E5-6089-4763-BB85-73AA1BF9401C}" srcOrd="2" destOrd="0" presId="urn:microsoft.com/office/officeart/2018/2/layout/IconVerticalSolidList"/>
    <dgm:cxn modelId="{23882D24-B36E-4AB7-AB82-F8466460539A}" type="presParOf" srcId="{FEB1A5A3-0DEF-4E8A-90FF-CA629BEFB0EB}" destId="{13D86BF7-A06B-4146-BC10-18CF854FDFFB}" srcOrd="3" destOrd="0" presId="urn:microsoft.com/office/officeart/2018/2/layout/IconVerticalSolidList"/>
    <dgm:cxn modelId="{2FF39CBF-8D52-4D8A-A500-72DFC80B237C}" type="presParOf" srcId="{20A837CC-F54A-45E7-9459-6475A2CBD81C}" destId="{A811D191-FDD6-49C9-8C79-5EAA6D5AC32A}" srcOrd="1" destOrd="0" presId="urn:microsoft.com/office/officeart/2018/2/layout/IconVerticalSolidList"/>
    <dgm:cxn modelId="{8EECF944-1CE6-465A-BEC8-0E87D4A7F149}" type="presParOf" srcId="{20A837CC-F54A-45E7-9459-6475A2CBD81C}" destId="{2332206E-BE04-49DC-86F2-5E3CF9B6A250}" srcOrd="2" destOrd="0" presId="urn:microsoft.com/office/officeart/2018/2/layout/IconVerticalSolidList"/>
    <dgm:cxn modelId="{7C37ECD0-8FA1-4C36-B9CF-AF8E969D5ED7}" type="presParOf" srcId="{2332206E-BE04-49DC-86F2-5E3CF9B6A250}" destId="{7C1D94EC-5A16-448F-B6D8-E58F723B6D27}" srcOrd="0" destOrd="0" presId="urn:microsoft.com/office/officeart/2018/2/layout/IconVerticalSolidList"/>
    <dgm:cxn modelId="{9BA7A18B-3A8B-4AFC-8F1C-0DC76CF6999A}" type="presParOf" srcId="{2332206E-BE04-49DC-86F2-5E3CF9B6A250}" destId="{0EADE039-A6DB-4F00-B701-C5BA422BF598}" srcOrd="1" destOrd="0" presId="urn:microsoft.com/office/officeart/2018/2/layout/IconVerticalSolidList"/>
    <dgm:cxn modelId="{292412D8-D02D-478E-97E7-3AB2A9065134}" type="presParOf" srcId="{2332206E-BE04-49DC-86F2-5E3CF9B6A250}" destId="{8E931B7D-D978-48BF-8701-4A47535AACC8}" srcOrd="2" destOrd="0" presId="urn:microsoft.com/office/officeart/2018/2/layout/IconVerticalSolidList"/>
    <dgm:cxn modelId="{8AB1F82D-870C-42D1-9271-4D2AB5A75E5D}" type="presParOf" srcId="{2332206E-BE04-49DC-86F2-5E3CF9B6A250}" destId="{E4ADAD77-2D2C-4411-9205-067F87CBCB61}" srcOrd="3" destOrd="0" presId="urn:microsoft.com/office/officeart/2018/2/layout/IconVerticalSolidList"/>
    <dgm:cxn modelId="{30935CCB-C487-4FF6-A3D5-057127913111}" type="presParOf" srcId="{20A837CC-F54A-45E7-9459-6475A2CBD81C}" destId="{53ADF898-384C-4F39-B694-F72F01292DC2}" srcOrd="3" destOrd="0" presId="urn:microsoft.com/office/officeart/2018/2/layout/IconVerticalSolidList"/>
    <dgm:cxn modelId="{63340409-C5A5-407B-9B3E-C972089C072A}" type="presParOf" srcId="{20A837CC-F54A-45E7-9459-6475A2CBD81C}" destId="{95A6B73F-8DC3-4B49-8812-037F43B71DCD}" srcOrd="4" destOrd="0" presId="urn:microsoft.com/office/officeart/2018/2/layout/IconVerticalSolidList"/>
    <dgm:cxn modelId="{389EB843-D7B9-4923-809B-221D42E85441}" type="presParOf" srcId="{95A6B73F-8DC3-4B49-8812-037F43B71DCD}" destId="{8983B0DB-9009-42E2-A687-8142B88FB1A1}" srcOrd="0" destOrd="0" presId="urn:microsoft.com/office/officeart/2018/2/layout/IconVerticalSolidList"/>
    <dgm:cxn modelId="{A17A57B3-D280-4EAD-8260-D4FE4E61A96F}" type="presParOf" srcId="{95A6B73F-8DC3-4B49-8812-037F43B71DCD}" destId="{9FA0343E-5147-4608-A74A-F4A2EE70E69D}" srcOrd="1" destOrd="0" presId="urn:microsoft.com/office/officeart/2018/2/layout/IconVerticalSolidList"/>
    <dgm:cxn modelId="{8220B53B-CBE6-4258-A00B-BBD6B87993EC}" type="presParOf" srcId="{95A6B73F-8DC3-4B49-8812-037F43B71DCD}" destId="{AC294454-CB57-4073-AD44-CFA86D705A9E}" srcOrd="2" destOrd="0" presId="urn:microsoft.com/office/officeart/2018/2/layout/IconVerticalSolidList"/>
    <dgm:cxn modelId="{33DCF5F7-98BF-44EB-890F-9DCDCC6B1870}" type="presParOf" srcId="{95A6B73F-8DC3-4B49-8812-037F43B71DCD}" destId="{A5984A7C-BC83-4CC7-B25D-9936011938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DAD35C-A1B9-441B-9EC8-5EE99C0C7B7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F920359-90AA-47A9-9918-C29157ACF531}">
      <dgm:prSet/>
      <dgm:spPr/>
      <dgm:t>
        <a:bodyPr/>
        <a:lstStyle/>
        <a:p>
          <a:r>
            <a:rPr lang="en-US"/>
            <a:t>use different reading strategies, </a:t>
          </a:r>
        </a:p>
      </dgm:t>
    </dgm:pt>
    <dgm:pt modelId="{0B580537-16AC-434E-B9AC-F2992BB97814}" type="parTrans" cxnId="{54FFCE4C-FCBD-47AD-923D-36C94CD3E2F9}">
      <dgm:prSet/>
      <dgm:spPr/>
      <dgm:t>
        <a:bodyPr/>
        <a:lstStyle/>
        <a:p>
          <a:endParaRPr lang="en-US"/>
        </a:p>
      </dgm:t>
    </dgm:pt>
    <dgm:pt modelId="{7BC48F84-6C17-4182-A5C2-34B7C0D612E9}" type="sibTrans" cxnId="{54FFCE4C-FCBD-47AD-923D-36C94CD3E2F9}">
      <dgm:prSet/>
      <dgm:spPr/>
      <dgm:t>
        <a:bodyPr/>
        <a:lstStyle/>
        <a:p>
          <a:endParaRPr lang="en-US"/>
        </a:p>
      </dgm:t>
    </dgm:pt>
    <dgm:pt modelId="{AD21A8A1-42EA-44DC-AB0E-1DE461B2D4E0}">
      <dgm:prSet/>
      <dgm:spPr/>
      <dgm:t>
        <a:bodyPr/>
        <a:lstStyle/>
        <a:p>
          <a:r>
            <a:rPr lang="en-US" dirty="0"/>
            <a:t>Identifying key points in a text </a:t>
          </a:r>
        </a:p>
      </dgm:t>
    </dgm:pt>
    <dgm:pt modelId="{8A6758F2-20EE-4381-8444-E400FEA47CE3}" type="parTrans" cxnId="{C84A1DCA-9B4C-47A5-9733-6D3830FB255E}">
      <dgm:prSet/>
      <dgm:spPr/>
      <dgm:t>
        <a:bodyPr/>
        <a:lstStyle/>
        <a:p>
          <a:endParaRPr lang="en-US"/>
        </a:p>
      </dgm:t>
    </dgm:pt>
    <dgm:pt modelId="{2B2400B2-7A35-47B3-B705-BC664885836E}" type="sibTrans" cxnId="{C84A1DCA-9B4C-47A5-9733-6D3830FB255E}">
      <dgm:prSet/>
      <dgm:spPr/>
      <dgm:t>
        <a:bodyPr/>
        <a:lstStyle/>
        <a:p>
          <a:endParaRPr lang="en-US"/>
        </a:p>
      </dgm:t>
    </dgm:pt>
    <dgm:pt modelId="{4B1390BB-4BFB-4637-B286-BDDB8D1B0BAE}">
      <dgm:prSet/>
      <dgm:spPr/>
      <dgm:t>
        <a:bodyPr/>
        <a:lstStyle/>
        <a:p>
          <a:r>
            <a:rPr lang="en-US"/>
            <a:t>identify main idea and supporting details, </a:t>
          </a:r>
        </a:p>
      </dgm:t>
    </dgm:pt>
    <dgm:pt modelId="{50498BD1-D023-46C7-B530-00DC2C175DC2}" type="parTrans" cxnId="{9B17EB26-68D9-4274-BD53-5D47EADDB141}">
      <dgm:prSet/>
      <dgm:spPr/>
      <dgm:t>
        <a:bodyPr/>
        <a:lstStyle/>
        <a:p>
          <a:endParaRPr lang="en-US"/>
        </a:p>
      </dgm:t>
    </dgm:pt>
    <dgm:pt modelId="{D76E820E-6F40-49F1-BD61-672579C24A4A}" type="sibTrans" cxnId="{9B17EB26-68D9-4274-BD53-5D47EADDB141}">
      <dgm:prSet/>
      <dgm:spPr/>
      <dgm:t>
        <a:bodyPr/>
        <a:lstStyle/>
        <a:p>
          <a:endParaRPr lang="en-US"/>
        </a:p>
      </dgm:t>
    </dgm:pt>
    <dgm:pt modelId="{F11AF575-F10C-447F-9E6C-671B662B208A}">
      <dgm:prSet/>
      <dgm:spPr/>
      <dgm:t>
        <a:bodyPr/>
        <a:lstStyle/>
        <a:p>
          <a:r>
            <a:rPr lang="en-US"/>
            <a:t>read analytically, </a:t>
          </a:r>
        </a:p>
      </dgm:t>
    </dgm:pt>
    <dgm:pt modelId="{292DEDF8-C02B-458B-AE00-58E962DDC716}" type="parTrans" cxnId="{F441D9A2-3338-4D14-89DC-FA873FBDA6E0}">
      <dgm:prSet/>
      <dgm:spPr/>
      <dgm:t>
        <a:bodyPr/>
        <a:lstStyle/>
        <a:p>
          <a:endParaRPr lang="en-US"/>
        </a:p>
      </dgm:t>
    </dgm:pt>
    <dgm:pt modelId="{0B7863AA-2D8F-441C-950D-436182D5381B}" type="sibTrans" cxnId="{F441D9A2-3338-4D14-89DC-FA873FBDA6E0}">
      <dgm:prSet/>
      <dgm:spPr/>
      <dgm:t>
        <a:bodyPr/>
        <a:lstStyle/>
        <a:p>
          <a:endParaRPr lang="en-US"/>
        </a:p>
      </dgm:t>
    </dgm:pt>
    <dgm:pt modelId="{2B2F504C-32DE-4A40-AE38-F48B1292E91F}">
      <dgm:prSet/>
      <dgm:spPr/>
      <dgm:t>
        <a:bodyPr/>
        <a:lstStyle/>
        <a:p>
          <a:r>
            <a:rPr lang="en-US"/>
            <a:t>infer information from the passage, </a:t>
          </a:r>
        </a:p>
      </dgm:t>
    </dgm:pt>
    <dgm:pt modelId="{F6ED1A23-4A5D-4785-B20F-6DFD8D655AF2}" type="parTrans" cxnId="{1873F7CE-B970-417F-8864-021684247516}">
      <dgm:prSet/>
      <dgm:spPr/>
      <dgm:t>
        <a:bodyPr/>
        <a:lstStyle/>
        <a:p>
          <a:endParaRPr lang="en-US"/>
        </a:p>
      </dgm:t>
    </dgm:pt>
    <dgm:pt modelId="{32B1619B-3661-4F3C-B849-458658CAEDF3}" type="sibTrans" cxnId="{1873F7CE-B970-417F-8864-021684247516}">
      <dgm:prSet/>
      <dgm:spPr/>
      <dgm:t>
        <a:bodyPr/>
        <a:lstStyle/>
        <a:p>
          <a:endParaRPr lang="en-US"/>
        </a:p>
      </dgm:t>
    </dgm:pt>
    <dgm:pt modelId="{9DFDAD78-F2A1-47D0-AD90-70052DB700B0}">
      <dgm:prSet/>
      <dgm:spPr/>
      <dgm:t>
        <a:bodyPr/>
        <a:lstStyle/>
        <a:p>
          <a:r>
            <a:rPr lang="en-US"/>
            <a:t>recognize the main patterns of a text and the relationships among facts and ideas in different parts of a passage, </a:t>
          </a:r>
        </a:p>
      </dgm:t>
    </dgm:pt>
    <dgm:pt modelId="{D672F276-6388-4CD7-830A-A3A49300E1E8}" type="parTrans" cxnId="{E2C730BE-C280-4AB4-B671-1AC4643C132D}">
      <dgm:prSet/>
      <dgm:spPr/>
      <dgm:t>
        <a:bodyPr/>
        <a:lstStyle/>
        <a:p>
          <a:endParaRPr lang="en-US"/>
        </a:p>
      </dgm:t>
    </dgm:pt>
    <dgm:pt modelId="{31388374-F2DC-495C-9718-F3E43B1CD95E}" type="sibTrans" cxnId="{E2C730BE-C280-4AB4-B671-1AC4643C132D}">
      <dgm:prSet/>
      <dgm:spPr/>
      <dgm:t>
        <a:bodyPr/>
        <a:lstStyle/>
        <a:p>
          <a:endParaRPr lang="en-US"/>
        </a:p>
      </dgm:t>
    </dgm:pt>
    <dgm:pt modelId="{E5D6D82C-8A0B-4991-930A-BC5A919E8F8B}">
      <dgm:prSet/>
      <dgm:spPr/>
      <dgm:t>
        <a:bodyPr/>
        <a:lstStyle/>
        <a:p>
          <a:r>
            <a:rPr lang="en-US"/>
            <a:t>understand the author’s purpose, </a:t>
          </a:r>
        </a:p>
      </dgm:t>
    </dgm:pt>
    <dgm:pt modelId="{36190CBE-64F2-4C87-B29B-9AA2DB3F142B}" type="parTrans" cxnId="{70A334B9-EBB9-4A93-86CA-A10437F7F44F}">
      <dgm:prSet/>
      <dgm:spPr/>
      <dgm:t>
        <a:bodyPr/>
        <a:lstStyle/>
        <a:p>
          <a:endParaRPr lang="en-US"/>
        </a:p>
      </dgm:t>
    </dgm:pt>
    <dgm:pt modelId="{5A8897EF-4718-40B6-B03D-25823B5CDB28}" type="sibTrans" cxnId="{70A334B9-EBB9-4A93-86CA-A10437F7F44F}">
      <dgm:prSet/>
      <dgm:spPr/>
      <dgm:t>
        <a:bodyPr/>
        <a:lstStyle/>
        <a:p>
          <a:endParaRPr lang="en-US"/>
        </a:p>
      </dgm:t>
    </dgm:pt>
    <dgm:pt modelId="{D0CACDCE-1B77-413B-B801-0DC2772CF1A1}">
      <dgm:prSet/>
      <dgm:spPr/>
      <dgm:t>
        <a:bodyPr/>
        <a:lstStyle/>
        <a:p>
          <a:r>
            <a:rPr lang="en-US"/>
            <a:t>understand vocabulary in context.</a:t>
          </a:r>
        </a:p>
      </dgm:t>
    </dgm:pt>
    <dgm:pt modelId="{A89F8CFC-7300-4E77-AF18-A457BC93B646}" type="parTrans" cxnId="{4A072558-A297-43D5-8A7D-973333BB9FDA}">
      <dgm:prSet/>
      <dgm:spPr/>
      <dgm:t>
        <a:bodyPr/>
        <a:lstStyle/>
        <a:p>
          <a:endParaRPr lang="en-US"/>
        </a:p>
      </dgm:t>
    </dgm:pt>
    <dgm:pt modelId="{BDCBC3C9-066B-4B6F-B526-63294BCB53E5}" type="sibTrans" cxnId="{4A072558-A297-43D5-8A7D-973333BB9FDA}">
      <dgm:prSet/>
      <dgm:spPr/>
      <dgm:t>
        <a:bodyPr/>
        <a:lstStyle/>
        <a:p>
          <a:endParaRPr lang="en-US"/>
        </a:p>
      </dgm:t>
    </dgm:pt>
    <dgm:pt modelId="{815C5BE3-340B-4B58-ACB5-0C16F097F691}" type="pres">
      <dgm:prSet presAssocID="{47DAD35C-A1B9-441B-9EC8-5EE99C0C7B77}" presName="root" presStyleCnt="0">
        <dgm:presLayoutVars>
          <dgm:dir/>
          <dgm:resizeHandles val="exact"/>
        </dgm:presLayoutVars>
      </dgm:prSet>
      <dgm:spPr/>
    </dgm:pt>
    <dgm:pt modelId="{D6A4BA0D-9368-4D13-AE22-71EDCA335D9D}" type="pres">
      <dgm:prSet presAssocID="{DF920359-90AA-47A9-9918-C29157ACF531}" presName="compNode" presStyleCnt="0"/>
      <dgm:spPr/>
    </dgm:pt>
    <dgm:pt modelId="{86E5C2C4-1A5B-4960-905A-728A52A35A18}" type="pres">
      <dgm:prSet presAssocID="{DF920359-90AA-47A9-9918-C29157ACF531}" presName="bgRect" presStyleLbl="bgShp" presStyleIdx="0" presStyleCnt="8"/>
      <dgm:spPr/>
    </dgm:pt>
    <dgm:pt modelId="{DC2A1181-18A7-46FC-8217-8B0CA04DDB8B}" type="pres">
      <dgm:prSet presAssocID="{DF920359-90AA-47A9-9918-C29157ACF531}"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0E192F58-A86A-48D9-97D4-117219A40938}" type="pres">
      <dgm:prSet presAssocID="{DF920359-90AA-47A9-9918-C29157ACF531}" presName="spaceRect" presStyleCnt="0"/>
      <dgm:spPr/>
    </dgm:pt>
    <dgm:pt modelId="{C9DAAD43-9494-4C05-B1FF-1665C32DD190}" type="pres">
      <dgm:prSet presAssocID="{DF920359-90AA-47A9-9918-C29157ACF531}" presName="parTx" presStyleLbl="revTx" presStyleIdx="0" presStyleCnt="8">
        <dgm:presLayoutVars>
          <dgm:chMax val="0"/>
          <dgm:chPref val="0"/>
        </dgm:presLayoutVars>
      </dgm:prSet>
      <dgm:spPr/>
    </dgm:pt>
    <dgm:pt modelId="{E180B014-2444-4E34-A15E-54C07FACD2C8}" type="pres">
      <dgm:prSet presAssocID="{7BC48F84-6C17-4182-A5C2-34B7C0D612E9}" presName="sibTrans" presStyleCnt="0"/>
      <dgm:spPr/>
    </dgm:pt>
    <dgm:pt modelId="{CB6E7906-BFEA-4B80-841A-071F938663AF}" type="pres">
      <dgm:prSet presAssocID="{AD21A8A1-42EA-44DC-AB0E-1DE461B2D4E0}" presName="compNode" presStyleCnt="0"/>
      <dgm:spPr/>
    </dgm:pt>
    <dgm:pt modelId="{CC60D306-8CED-4FED-8E47-678FF8003846}" type="pres">
      <dgm:prSet presAssocID="{AD21A8A1-42EA-44DC-AB0E-1DE461B2D4E0}" presName="bgRect" presStyleLbl="bgShp" presStyleIdx="1" presStyleCnt="8"/>
      <dgm:spPr/>
    </dgm:pt>
    <dgm:pt modelId="{97F3F729-41F1-4D4C-A4FF-98686CC77043}" type="pres">
      <dgm:prSet presAssocID="{AD21A8A1-42EA-44DC-AB0E-1DE461B2D4E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0AEAE5F8-13FB-49BB-8B56-F6B9A1A72B9C}" type="pres">
      <dgm:prSet presAssocID="{AD21A8A1-42EA-44DC-AB0E-1DE461B2D4E0}" presName="spaceRect" presStyleCnt="0"/>
      <dgm:spPr/>
    </dgm:pt>
    <dgm:pt modelId="{CFD8C3E6-5B7F-4D4C-AED6-4673ACD2285B}" type="pres">
      <dgm:prSet presAssocID="{AD21A8A1-42EA-44DC-AB0E-1DE461B2D4E0}" presName="parTx" presStyleLbl="revTx" presStyleIdx="1" presStyleCnt="8">
        <dgm:presLayoutVars>
          <dgm:chMax val="0"/>
          <dgm:chPref val="0"/>
        </dgm:presLayoutVars>
      </dgm:prSet>
      <dgm:spPr/>
    </dgm:pt>
    <dgm:pt modelId="{3C695510-ABE5-421E-9F27-2A138B8397EF}" type="pres">
      <dgm:prSet presAssocID="{2B2400B2-7A35-47B3-B705-BC664885836E}" presName="sibTrans" presStyleCnt="0"/>
      <dgm:spPr/>
    </dgm:pt>
    <dgm:pt modelId="{48215E8A-FF2F-453A-AC97-FACE13C25E72}" type="pres">
      <dgm:prSet presAssocID="{4B1390BB-4BFB-4637-B286-BDDB8D1B0BAE}" presName="compNode" presStyleCnt="0"/>
      <dgm:spPr/>
    </dgm:pt>
    <dgm:pt modelId="{D0891093-2B24-4E37-9E11-2385B7EEA117}" type="pres">
      <dgm:prSet presAssocID="{4B1390BB-4BFB-4637-B286-BDDB8D1B0BAE}" presName="bgRect" presStyleLbl="bgShp" presStyleIdx="2" presStyleCnt="8"/>
      <dgm:spPr/>
    </dgm:pt>
    <dgm:pt modelId="{CD74E39C-B902-4565-B7A6-EDF9D93C4F60}" type="pres">
      <dgm:prSet presAssocID="{4B1390BB-4BFB-4637-B286-BDDB8D1B0BAE}"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579DA01E-C645-4F38-9F59-2F216749847A}" type="pres">
      <dgm:prSet presAssocID="{4B1390BB-4BFB-4637-B286-BDDB8D1B0BAE}" presName="spaceRect" presStyleCnt="0"/>
      <dgm:spPr/>
    </dgm:pt>
    <dgm:pt modelId="{05705642-3E03-4C3B-8D70-F96473592294}" type="pres">
      <dgm:prSet presAssocID="{4B1390BB-4BFB-4637-B286-BDDB8D1B0BAE}" presName="parTx" presStyleLbl="revTx" presStyleIdx="2" presStyleCnt="8">
        <dgm:presLayoutVars>
          <dgm:chMax val="0"/>
          <dgm:chPref val="0"/>
        </dgm:presLayoutVars>
      </dgm:prSet>
      <dgm:spPr/>
    </dgm:pt>
    <dgm:pt modelId="{2EEA9DD7-71FC-4480-8C76-684FDF8BB527}" type="pres">
      <dgm:prSet presAssocID="{D76E820E-6F40-49F1-BD61-672579C24A4A}" presName="sibTrans" presStyleCnt="0"/>
      <dgm:spPr/>
    </dgm:pt>
    <dgm:pt modelId="{E6CBBD1A-0391-458C-A56D-3A311CE90E24}" type="pres">
      <dgm:prSet presAssocID="{F11AF575-F10C-447F-9E6C-671B662B208A}" presName="compNode" presStyleCnt="0"/>
      <dgm:spPr/>
    </dgm:pt>
    <dgm:pt modelId="{A66DE4D9-97B4-401C-99E3-429EE110DEB9}" type="pres">
      <dgm:prSet presAssocID="{F11AF575-F10C-447F-9E6C-671B662B208A}" presName="bgRect" presStyleLbl="bgShp" presStyleIdx="3" presStyleCnt="8"/>
      <dgm:spPr/>
    </dgm:pt>
    <dgm:pt modelId="{210DB767-5D39-48CA-9938-4A2DB8170C38}" type="pres">
      <dgm:prSet presAssocID="{F11AF575-F10C-447F-9E6C-671B662B208A}"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d Book"/>
        </a:ext>
      </dgm:extLst>
    </dgm:pt>
    <dgm:pt modelId="{2F769430-890C-4F43-B044-5A116EDA8EC0}" type="pres">
      <dgm:prSet presAssocID="{F11AF575-F10C-447F-9E6C-671B662B208A}" presName="spaceRect" presStyleCnt="0"/>
      <dgm:spPr/>
    </dgm:pt>
    <dgm:pt modelId="{47AE9C1E-1E61-491E-8729-1351169ACBC0}" type="pres">
      <dgm:prSet presAssocID="{F11AF575-F10C-447F-9E6C-671B662B208A}" presName="parTx" presStyleLbl="revTx" presStyleIdx="3" presStyleCnt="8">
        <dgm:presLayoutVars>
          <dgm:chMax val="0"/>
          <dgm:chPref val="0"/>
        </dgm:presLayoutVars>
      </dgm:prSet>
      <dgm:spPr/>
    </dgm:pt>
    <dgm:pt modelId="{25FBD03F-B682-4A8C-9CBB-7E0790635F1B}" type="pres">
      <dgm:prSet presAssocID="{0B7863AA-2D8F-441C-950D-436182D5381B}" presName="sibTrans" presStyleCnt="0"/>
      <dgm:spPr/>
    </dgm:pt>
    <dgm:pt modelId="{DC751078-C87C-4EF6-BC41-A8B26E5AEE00}" type="pres">
      <dgm:prSet presAssocID="{2B2F504C-32DE-4A40-AE38-F48B1292E91F}" presName="compNode" presStyleCnt="0"/>
      <dgm:spPr/>
    </dgm:pt>
    <dgm:pt modelId="{57E59E85-5EE8-4CC5-A8DD-5C4D6C14C255}" type="pres">
      <dgm:prSet presAssocID="{2B2F504C-32DE-4A40-AE38-F48B1292E91F}" presName="bgRect" presStyleLbl="bgShp" presStyleIdx="4" presStyleCnt="8"/>
      <dgm:spPr/>
    </dgm:pt>
    <dgm:pt modelId="{078D5004-3966-4E93-8AFE-509E6F962B6A}" type="pres">
      <dgm:prSet presAssocID="{2B2F504C-32DE-4A40-AE38-F48B1292E91F}"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 mark"/>
        </a:ext>
      </dgm:extLst>
    </dgm:pt>
    <dgm:pt modelId="{69891F57-D5F2-48AF-9698-E64763394F08}" type="pres">
      <dgm:prSet presAssocID="{2B2F504C-32DE-4A40-AE38-F48B1292E91F}" presName="spaceRect" presStyleCnt="0"/>
      <dgm:spPr/>
    </dgm:pt>
    <dgm:pt modelId="{0BD4D15D-3F9C-442F-9621-18D747877AB4}" type="pres">
      <dgm:prSet presAssocID="{2B2F504C-32DE-4A40-AE38-F48B1292E91F}" presName="parTx" presStyleLbl="revTx" presStyleIdx="4" presStyleCnt="8">
        <dgm:presLayoutVars>
          <dgm:chMax val="0"/>
          <dgm:chPref val="0"/>
        </dgm:presLayoutVars>
      </dgm:prSet>
      <dgm:spPr/>
    </dgm:pt>
    <dgm:pt modelId="{DE20A4AB-D26C-4EA7-98F0-97E5B20BED2D}" type="pres">
      <dgm:prSet presAssocID="{32B1619B-3661-4F3C-B849-458658CAEDF3}" presName="sibTrans" presStyleCnt="0"/>
      <dgm:spPr/>
    </dgm:pt>
    <dgm:pt modelId="{06AAC503-722D-400A-8136-8F3FD64AE092}" type="pres">
      <dgm:prSet presAssocID="{9DFDAD78-F2A1-47D0-AD90-70052DB700B0}" presName="compNode" presStyleCnt="0"/>
      <dgm:spPr/>
    </dgm:pt>
    <dgm:pt modelId="{7F34FA93-F4F6-4DCB-9415-9BA89955704E}" type="pres">
      <dgm:prSet presAssocID="{9DFDAD78-F2A1-47D0-AD90-70052DB700B0}" presName="bgRect" presStyleLbl="bgShp" presStyleIdx="5" presStyleCnt="8"/>
      <dgm:spPr/>
    </dgm:pt>
    <dgm:pt modelId="{1ABE92F6-E86D-4FDC-AA8E-9C48C3D309D2}" type="pres">
      <dgm:prSet presAssocID="{9DFDAD78-F2A1-47D0-AD90-70052DB700B0}"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erson with Idea"/>
        </a:ext>
      </dgm:extLst>
    </dgm:pt>
    <dgm:pt modelId="{511ABC4D-D80F-4ADA-B4FB-D50E64B7F696}" type="pres">
      <dgm:prSet presAssocID="{9DFDAD78-F2A1-47D0-AD90-70052DB700B0}" presName="spaceRect" presStyleCnt="0"/>
      <dgm:spPr/>
    </dgm:pt>
    <dgm:pt modelId="{C563BD2C-5437-476B-BCC7-1CC06BF45576}" type="pres">
      <dgm:prSet presAssocID="{9DFDAD78-F2A1-47D0-AD90-70052DB700B0}" presName="parTx" presStyleLbl="revTx" presStyleIdx="5" presStyleCnt="8">
        <dgm:presLayoutVars>
          <dgm:chMax val="0"/>
          <dgm:chPref val="0"/>
        </dgm:presLayoutVars>
      </dgm:prSet>
      <dgm:spPr/>
    </dgm:pt>
    <dgm:pt modelId="{76EBE47B-00D1-4889-ADDA-5835AB7F851B}" type="pres">
      <dgm:prSet presAssocID="{31388374-F2DC-495C-9718-F3E43B1CD95E}" presName="sibTrans" presStyleCnt="0"/>
      <dgm:spPr/>
    </dgm:pt>
    <dgm:pt modelId="{5444D64D-4CAC-4AC6-A416-BE95A79D5D73}" type="pres">
      <dgm:prSet presAssocID="{E5D6D82C-8A0B-4991-930A-BC5A919E8F8B}" presName="compNode" presStyleCnt="0"/>
      <dgm:spPr/>
    </dgm:pt>
    <dgm:pt modelId="{3C11C47B-B723-4085-A342-312BBEAA2738}" type="pres">
      <dgm:prSet presAssocID="{E5D6D82C-8A0B-4991-930A-BC5A919E8F8B}" presName="bgRect" presStyleLbl="bgShp" presStyleIdx="6" presStyleCnt="8"/>
      <dgm:spPr/>
    </dgm:pt>
    <dgm:pt modelId="{3770713A-5C7E-46D4-A209-2B528EB7E838}" type="pres">
      <dgm:prSet presAssocID="{E5D6D82C-8A0B-4991-930A-BC5A919E8F8B}"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encil"/>
        </a:ext>
      </dgm:extLst>
    </dgm:pt>
    <dgm:pt modelId="{F600535B-A0B0-4646-887C-8FDD200D13CA}" type="pres">
      <dgm:prSet presAssocID="{E5D6D82C-8A0B-4991-930A-BC5A919E8F8B}" presName="spaceRect" presStyleCnt="0"/>
      <dgm:spPr/>
    </dgm:pt>
    <dgm:pt modelId="{9FFFF43E-EAAA-444C-8D36-46B20566B767}" type="pres">
      <dgm:prSet presAssocID="{E5D6D82C-8A0B-4991-930A-BC5A919E8F8B}" presName="parTx" presStyleLbl="revTx" presStyleIdx="6" presStyleCnt="8">
        <dgm:presLayoutVars>
          <dgm:chMax val="0"/>
          <dgm:chPref val="0"/>
        </dgm:presLayoutVars>
      </dgm:prSet>
      <dgm:spPr/>
    </dgm:pt>
    <dgm:pt modelId="{04E94F8D-9645-4503-AD4C-380001EB2961}" type="pres">
      <dgm:prSet presAssocID="{5A8897EF-4718-40B6-B03D-25823B5CDB28}" presName="sibTrans" presStyleCnt="0"/>
      <dgm:spPr/>
    </dgm:pt>
    <dgm:pt modelId="{27AE8278-B12E-41CC-B064-6F0483B79F11}" type="pres">
      <dgm:prSet presAssocID="{D0CACDCE-1B77-413B-B801-0DC2772CF1A1}" presName="compNode" presStyleCnt="0"/>
      <dgm:spPr/>
    </dgm:pt>
    <dgm:pt modelId="{21D3F6CA-C7C9-43C9-B33F-8C8A16CBDBC4}" type="pres">
      <dgm:prSet presAssocID="{D0CACDCE-1B77-413B-B801-0DC2772CF1A1}" presName="bgRect" presStyleLbl="bgShp" presStyleIdx="7" presStyleCnt="8"/>
      <dgm:spPr/>
    </dgm:pt>
    <dgm:pt modelId="{B07C497F-924D-42A5-9DA9-F6F1A89471B4}" type="pres">
      <dgm:prSet presAssocID="{D0CACDCE-1B77-413B-B801-0DC2772CF1A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Head with Gears"/>
        </a:ext>
      </dgm:extLst>
    </dgm:pt>
    <dgm:pt modelId="{1C24A622-BC14-45CC-BEFA-0A5E61A3726D}" type="pres">
      <dgm:prSet presAssocID="{D0CACDCE-1B77-413B-B801-0DC2772CF1A1}" presName="spaceRect" presStyleCnt="0"/>
      <dgm:spPr/>
    </dgm:pt>
    <dgm:pt modelId="{986F7D34-F80E-4542-ABD4-2E5757D36437}" type="pres">
      <dgm:prSet presAssocID="{D0CACDCE-1B77-413B-B801-0DC2772CF1A1}" presName="parTx" presStyleLbl="revTx" presStyleIdx="7" presStyleCnt="8">
        <dgm:presLayoutVars>
          <dgm:chMax val="0"/>
          <dgm:chPref val="0"/>
        </dgm:presLayoutVars>
      </dgm:prSet>
      <dgm:spPr/>
    </dgm:pt>
  </dgm:ptLst>
  <dgm:cxnLst>
    <dgm:cxn modelId="{9B17EB26-68D9-4274-BD53-5D47EADDB141}" srcId="{47DAD35C-A1B9-441B-9EC8-5EE99C0C7B77}" destId="{4B1390BB-4BFB-4637-B286-BDDB8D1B0BAE}" srcOrd="2" destOrd="0" parTransId="{50498BD1-D023-46C7-B530-00DC2C175DC2}" sibTransId="{D76E820E-6F40-49F1-BD61-672579C24A4A}"/>
    <dgm:cxn modelId="{B8C7722C-3CBD-4667-955F-E01549BFA535}" type="presOf" srcId="{2B2F504C-32DE-4A40-AE38-F48B1292E91F}" destId="{0BD4D15D-3F9C-442F-9621-18D747877AB4}" srcOrd="0" destOrd="0" presId="urn:microsoft.com/office/officeart/2018/2/layout/IconVerticalSolidList"/>
    <dgm:cxn modelId="{20785D33-5806-4A1B-B37E-CE79DB41BC00}" type="presOf" srcId="{F11AF575-F10C-447F-9E6C-671B662B208A}" destId="{47AE9C1E-1E61-491E-8729-1351169ACBC0}" srcOrd="0" destOrd="0" presId="urn:microsoft.com/office/officeart/2018/2/layout/IconVerticalSolidList"/>
    <dgm:cxn modelId="{54FFCE4C-FCBD-47AD-923D-36C94CD3E2F9}" srcId="{47DAD35C-A1B9-441B-9EC8-5EE99C0C7B77}" destId="{DF920359-90AA-47A9-9918-C29157ACF531}" srcOrd="0" destOrd="0" parTransId="{0B580537-16AC-434E-B9AC-F2992BB97814}" sibTransId="{7BC48F84-6C17-4182-A5C2-34B7C0D612E9}"/>
    <dgm:cxn modelId="{4A072558-A297-43D5-8A7D-973333BB9FDA}" srcId="{47DAD35C-A1B9-441B-9EC8-5EE99C0C7B77}" destId="{D0CACDCE-1B77-413B-B801-0DC2772CF1A1}" srcOrd="7" destOrd="0" parTransId="{A89F8CFC-7300-4E77-AF18-A457BC93B646}" sibTransId="{BDCBC3C9-066B-4B6F-B526-63294BCB53E5}"/>
    <dgm:cxn modelId="{495EEC5D-65C0-4837-834D-39DFFA0FE0A4}" type="presOf" srcId="{D0CACDCE-1B77-413B-B801-0DC2772CF1A1}" destId="{986F7D34-F80E-4542-ABD4-2E5757D36437}" srcOrd="0" destOrd="0" presId="urn:microsoft.com/office/officeart/2018/2/layout/IconVerticalSolidList"/>
    <dgm:cxn modelId="{BF743D67-5F79-48F3-B768-A8F8E8DA04B4}" type="presOf" srcId="{AD21A8A1-42EA-44DC-AB0E-1DE461B2D4E0}" destId="{CFD8C3E6-5B7F-4D4C-AED6-4673ACD2285B}" srcOrd="0" destOrd="0" presId="urn:microsoft.com/office/officeart/2018/2/layout/IconVerticalSolidList"/>
    <dgm:cxn modelId="{18A909A1-7F23-4350-84DC-372107DF5582}" type="presOf" srcId="{4B1390BB-4BFB-4637-B286-BDDB8D1B0BAE}" destId="{05705642-3E03-4C3B-8D70-F96473592294}" srcOrd="0" destOrd="0" presId="urn:microsoft.com/office/officeart/2018/2/layout/IconVerticalSolidList"/>
    <dgm:cxn modelId="{F441D9A2-3338-4D14-89DC-FA873FBDA6E0}" srcId="{47DAD35C-A1B9-441B-9EC8-5EE99C0C7B77}" destId="{F11AF575-F10C-447F-9E6C-671B662B208A}" srcOrd="3" destOrd="0" parTransId="{292DEDF8-C02B-458B-AE00-58E962DDC716}" sibTransId="{0B7863AA-2D8F-441C-950D-436182D5381B}"/>
    <dgm:cxn modelId="{70A334B9-EBB9-4A93-86CA-A10437F7F44F}" srcId="{47DAD35C-A1B9-441B-9EC8-5EE99C0C7B77}" destId="{E5D6D82C-8A0B-4991-930A-BC5A919E8F8B}" srcOrd="6" destOrd="0" parTransId="{36190CBE-64F2-4C87-B29B-9AA2DB3F142B}" sibTransId="{5A8897EF-4718-40B6-B03D-25823B5CDB28}"/>
    <dgm:cxn modelId="{E2C730BE-C280-4AB4-B671-1AC4643C132D}" srcId="{47DAD35C-A1B9-441B-9EC8-5EE99C0C7B77}" destId="{9DFDAD78-F2A1-47D0-AD90-70052DB700B0}" srcOrd="5" destOrd="0" parTransId="{D672F276-6388-4CD7-830A-A3A49300E1E8}" sibTransId="{31388374-F2DC-495C-9718-F3E43B1CD95E}"/>
    <dgm:cxn modelId="{1C536FC0-B32E-443C-8B3E-EDBF0D187896}" type="presOf" srcId="{E5D6D82C-8A0B-4991-930A-BC5A919E8F8B}" destId="{9FFFF43E-EAAA-444C-8D36-46B20566B767}" srcOrd="0" destOrd="0" presId="urn:microsoft.com/office/officeart/2018/2/layout/IconVerticalSolidList"/>
    <dgm:cxn modelId="{C84A1DCA-9B4C-47A5-9733-6D3830FB255E}" srcId="{47DAD35C-A1B9-441B-9EC8-5EE99C0C7B77}" destId="{AD21A8A1-42EA-44DC-AB0E-1DE461B2D4E0}" srcOrd="1" destOrd="0" parTransId="{8A6758F2-20EE-4381-8444-E400FEA47CE3}" sibTransId="{2B2400B2-7A35-47B3-B705-BC664885836E}"/>
    <dgm:cxn modelId="{1873F7CE-B970-417F-8864-021684247516}" srcId="{47DAD35C-A1B9-441B-9EC8-5EE99C0C7B77}" destId="{2B2F504C-32DE-4A40-AE38-F48B1292E91F}" srcOrd="4" destOrd="0" parTransId="{F6ED1A23-4A5D-4785-B20F-6DFD8D655AF2}" sibTransId="{32B1619B-3661-4F3C-B849-458658CAEDF3}"/>
    <dgm:cxn modelId="{7CA69DD5-8379-4927-B7B0-C083CC7B535E}" type="presOf" srcId="{9DFDAD78-F2A1-47D0-AD90-70052DB700B0}" destId="{C563BD2C-5437-476B-BCC7-1CC06BF45576}" srcOrd="0" destOrd="0" presId="urn:microsoft.com/office/officeart/2018/2/layout/IconVerticalSolidList"/>
    <dgm:cxn modelId="{37A792DD-12F7-4EDB-BFFF-75221727DA1B}" type="presOf" srcId="{DF920359-90AA-47A9-9918-C29157ACF531}" destId="{C9DAAD43-9494-4C05-B1FF-1665C32DD190}" srcOrd="0" destOrd="0" presId="urn:microsoft.com/office/officeart/2018/2/layout/IconVerticalSolidList"/>
    <dgm:cxn modelId="{43A560E1-4CEC-4301-9D95-ECDD235BB279}" type="presOf" srcId="{47DAD35C-A1B9-441B-9EC8-5EE99C0C7B77}" destId="{815C5BE3-340B-4B58-ACB5-0C16F097F691}" srcOrd="0" destOrd="0" presId="urn:microsoft.com/office/officeart/2018/2/layout/IconVerticalSolidList"/>
    <dgm:cxn modelId="{CD173588-A695-404D-B210-F2F11941B03E}" type="presParOf" srcId="{815C5BE3-340B-4B58-ACB5-0C16F097F691}" destId="{D6A4BA0D-9368-4D13-AE22-71EDCA335D9D}" srcOrd="0" destOrd="0" presId="urn:microsoft.com/office/officeart/2018/2/layout/IconVerticalSolidList"/>
    <dgm:cxn modelId="{9FD7CFC1-3CE6-429D-BDC4-EA2EE6EE15A2}" type="presParOf" srcId="{D6A4BA0D-9368-4D13-AE22-71EDCA335D9D}" destId="{86E5C2C4-1A5B-4960-905A-728A52A35A18}" srcOrd="0" destOrd="0" presId="urn:microsoft.com/office/officeart/2018/2/layout/IconVerticalSolidList"/>
    <dgm:cxn modelId="{948E15B4-5572-4ABA-99C8-A6BA15F6564B}" type="presParOf" srcId="{D6A4BA0D-9368-4D13-AE22-71EDCA335D9D}" destId="{DC2A1181-18A7-46FC-8217-8B0CA04DDB8B}" srcOrd="1" destOrd="0" presId="urn:microsoft.com/office/officeart/2018/2/layout/IconVerticalSolidList"/>
    <dgm:cxn modelId="{0849A36A-628A-40B9-B49D-10EA00A4DCB9}" type="presParOf" srcId="{D6A4BA0D-9368-4D13-AE22-71EDCA335D9D}" destId="{0E192F58-A86A-48D9-97D4-117219A40938}" srcOrd="2" destOrd="0" presId="urn:microsoft.com/office/officeart/2018/2/layout/IconVerticalSolidList"/>
    <dgm:cxn modelId="{8F70D450-5EBD-4429-AE2C-FE37196419CB}" type="presParOf" srcId="{D6A4BA0D-9368-4D13-AE22-71EDCA335D9D}" destId="{C9DAAD43-9494-4C05-B1FF-1665C32DD190}" srcOrd="3" destOrd="0" presId="urn:microsoft.com/office/officeart/2018/2/layout/IconVerticalSolidList"/>
    <dgm:cxn modelId="{30D6DA4E-DF3E-4384-885B-5F0C499BD1DE}" type="presParOf" srcId="{815C5BE3-340B-4B58-ACB5-0C16F097F691}" destId="{E180B014-2444-4E34-A15E-54C07FACD2C8}" srcOrd="1" destOrd="0" presId="urn:microsoft.com/office/officeart/2018/2/layout/IconVerticalSolidList"/>
    <dgm:cxn modelId="{2BF428BB-9246-4055-85B3-C1A15A866156}" type="presParOf" srcId="{815C5BE3-340B-4B58-ACB5-0C16F097F691}" destId="{CB6E7906-BFEA-4B80-841A-071F938663AF}" srcOrd="2" destOrd="0" presId="urn:microsoft.com/office/officeart/2018/2/layout/IconVerticalSolidList"/>
    <dgm:cxn modelId="{E9E8CF18-792C-406D-836F-78E6B55136E8}" type="presParOf" srcId="{CB6E7906-BFEA-4B80-841A-071F938663AF}" destId="{CC60D306-8CED-4FED-8E47-678FF8003846}" srcOrd="0" destOrd="0" presId="urn:microsoft.com/office/officeart/2018/2/layout/IconVerticalSolidList"/>
    <dgm:cxn modelId="{FC39E5AA-490B-441F-BC5A-E7A73F7F84C3}" type="presParOf" srcId="{CB6E7906-BFEA-4B80-841A-071F938663AF}" destId="{97F3F729-41F1-4D4C-A4FF-98686CC77043}" srcOrd="1" destOrd="0" presId="urn:microsoft.com/office/officeart/2018/2/layout/IconVerticalSolidList"/>
    <dgm:cxn modelId="{F80F9B53-AF40-45F4-9478-AB02931F74FE}" type="presParOf" srcId="{CB6E7906-BFEA-4B80-841A-071F938663AF}" destId="{0AEAE5F8-13FB-49BB-8B56-F6B9A1A72B9C}" srcOrd="2" destOrd="0" presId="urn:microsoft.com/office/officeart/2018/2/layout/IconVerticalSolidList"/>
    <dgm:cxn modelId="{35BBCB02-1FF5-4F18-A950-34F6CD7517DE}" type="presParOf" srcId="{CB6E7906-BFEA-4B80-841A-071F938663AF}" destId="{CFD8C3E6-5B7F-4D4C-AED6-4673ACD2285B}" srcOrd="3" destOrd="0" presId="urn:microsoft.com/office/officeart/2018/2/layout/IconVerticalSolidList"/>
    <dgm:cxn modelId="{A976587D-7940-4D06-9683-649CD8BDA7E3}" type="presParOf" srcId="{815C5BE3-340B-4B58-ACB5-0C16F097F691}" destId="{3C695510-ABE5-421E-9F27-2A138B8397EF}" srcOrd="3" destOrd="0" presId="urn:microsoft.com/office/officeart/2018/2/layout/IconVerticalSolidList"/>
    <dgm:cxn modelId="{6058E205-3947-447F-AF27-2E25148FA963}" type="presParOf" srcId="{815C5BE3-340B-4B58-ACB5-0C16F097F691}" destId="{48215E8A-FF2F-453A-AC97-FACE13C25E72}" srcOrd="4" destOrd="0" presId="urn:microsoft.com/office/officeart/2018/2/layout/IconVerticalSolidList"/>
    <dgm:cxn modelId="{93DE2C05-07A4-41A5-9190-209939E17A96}" type="presParOf" srcId="{48215E8A-FF2F-453A-AC97-FACE13C25E72}" destId="{D0891093-2B24-4E37-9E11-2385B7EEA117}" srcOrd="0" destOrd="0" presId="urn:microsoft.com/office/officeart/2018/2/layout/IconVerticalSolidList"/>
    <dgm:cxn modelId="{13C9B188-33CF-4D1C-B2C3-1103CA7CA517}" type="presParOf" srcId="{48215E8A-FF2F-453A-AC97-FACE13C25E72}" destId="{CD74E39C-B902-4565-B7A6-EDF9D93C4F60}" srcOrd="1" destOrd="0" presId="urn:microsoft.com/office/officeart/2018/2/layout/IconVerticalSolidList"/>
    <dgm:cxn modelId="{6925D22E-AF75-431D-84E3-FB5BD94C2197}" type="presParOf" srcId="{48215E8A-FF2F-453A-AC97-FACE13C25E72}" destId="{579DA01E-C645-4F38-9F59-2F216749847A}" srcOrd="2" destOrd="0" presId="urn:microsoft.com/office/officeart/2018/2/layout/IconVerticalSolidList"/>
    <dgm:cxn modelId="{8ECF2A58-EF3B-480F-A0CA-EA24EECC4C41}" type="presParOf" srcId="{48215E8A-FF2F-453A-AC97-FACE13C25E72}" destId="{05705642-3E03-4C3B-8D70-F96473592294}" srcOrd="3" destOrd="0" presId="urn:microsoft.com/office/officeart/2018/2/layout/IconVerticalSolidList"/>
    <dgm:cxn modelId="{220BD50A-A3C9-477A-993F-6F1C2EF2F58A}" type="presParOf" srcId="{815C5BE3-340B-4B58-ACB5-0C16F097F691}" destId="{2EEA9DD7-71FC-4480-8C76-684FDF8BB527}" srcOrd="5" destOrd="0" presId="urn:microsoft.com/office/officeart/2018/2/layout/IconVerticalSolidList"/>
    <dgm:cxn modelId="{546DA29E-0135-4C04-B893-E3522B9A6290}" type="presParOf" srcId="{815C5BE3-340B-4B58-ACB5-0C16F097F691}" destId="{E6CBBD1A-0391-458C-A56D-3A311CE90E24}" srcOrd="6" destOrd="0" presId="urn:microsoft.com/office/officeart/2018/2/layout/IconVerticalSolidList"/>
    <dgm:cxn modelId="{5BCAE1DC-51F2-40EB-91D8-0B275B8B8AA8}" type="presParOf" srcId="{E6CBBD1A-0391-458C-A56D-3A311CE90E24}" destId="{A66DE4D9-97B4-401C-99E3-429EE110DEB9}" srcOrd="0" destOrd="0" presId="urn:microsoft.com/office/officeart/2018/2/layout/IconVerticalSolidList"/>
    <dgm:cxn modelId="{2407C52B-6CC2-4F1C-895B-81788F16EEDC}" type="presParOf" srcId="{E6CBBD1A-0391-458C-A56D-3A311CE90E24}" destId="{210DB767-5D39-48CA-9938-4A2DB8170C38}" srcOrd="1" destOrd="0" presId="urn:microsoft.com/office/officeart/2018/2/layout/IconVerticalSolidList"/>
    <dgm:cxn modelId="{1B7D5DDD-DF89-43D4-8E07-5E0219DB20CF}" type="presParOf" srcId="{E6CBBD1A-0391-458C-A56D-3A311CE90E24}" destId="{2F769430-890C-4F43-B044-5A116EDA8EC0}" srcOrd="2" destOrd="0" presId="urn:microsoft.com/office/officeart/2018/2/layout/IconVerticalSolidList"/>
    <dgm:cxn modelId="{7E435CCA-0927-48DE-A7EE-65B444CE82A4}" type="presParOf" srcId="{E6CBBD1A-0391-458C-A56D-3A311CE90E24}" destId="{47AE9C1E-1E61-491E-8729-1351169ACBC0}" srcOrd="3" destOrd="0" presId="urn:microsoft.com/office/officeart/2018/2/layout/IconVerticalSolidList"/>
    <dgm:cxn modelId="{381E9C61-A679-46D7-A6D4-B5CDB01B2900}" type="presParOf" srcId="{815C5BE3-340B-4B58-ACB5-0C16F097F691}" destId="{25FBD03F-B682-4A8C-9CBB-7E0790635F1B}" srcOrd="7" destOrd="0" presId="urn:microsoft.com/office/officeart/2018/2/layout/IconVerticalSolidList"/>
    <dgm:cxn modelId="{3FAC0410-BCE2-4FD1-8C82-32BD0DF27CE4}" type="presParOf" srcId="{815C5BE3-340B-4B58-ACB5-0C16F097F691}" destId="{DC751078-C87C-4EF6-BC41-A8B26E5AEE00}" srcOrd="8" destOrd="0" presId="urn:microsoft.com/office/officeart/2018/2/layout/IconVerticalSolidList"/>
    <dgm:cxn modelId="{6DBDBC83-2107-4B85-BA1E-E7FF2BE013DB}" type="presParOf" srcId="{DC751078-C87C-4EF6-BC41-A8B26E5AEE00}" destId="{57E59E85-5EE8-4CC5-A8DD-5C4D6C14C255}" srcOrd="0" destOrd="0" presId="urn:microsoft.com/office/officeart/2018/2/layout/IconVerticalSolidList"/>
    <dgm:cxn modelId="{316BB48F-6F7A-4475-8181-8F5823B9F51A}" type="presParOf" srcId="{DC751078-C87C-4EF6-BC41-A8B26E5AEE00}" destId="{078D5004-3966-4E93-8AFE-509E6F962B6A}" srcOrd="1" destOrd="0" presId="urn:microsoft.com/office/officeart/2018/2/layout/IconVerticalSolidList"/>
    <dgm:cxn modelId="{A5BE2697-6045-4FA5-8FB5-2CD091970FDD}" type="presParOf" srcId="{DC751078-C87C-4EF6-BC41-A8B26E5AEE00}" destId="{69891F57-D5F2-48AF-9698-E64763394F08}" srcOrd="2" destOrd="0" presId="urn:microsoft.com/office/officeart/2018/2/layout/IconVerticalSolidList"/>
    <dgm:cxn modelId="{DCEF3326-E8EB-423E-A610-F5FF32079D8B}" type="presParOf" srcId="{DC751078-C87C-4EF6-BC41-A8B26E5AEE00}" destId="{0BD4D15D-3F9C-442F-9621-18D747877AB4}" srcOrd="3" destOrd="0" presId="urn:microsoft.com/office/officeart/2018/2/layout/IconVerticalSolidList"/>
    <dgm:cxn modelId="{F14093C7-D02D-47D1-A5FC-E42F76C635C4}" type="presParOf" srcId="{815C5BE3-340B-4B58-ACB5-0C16F097F691}" destId="{DE20A4AB-D26C-4EA7-98F0-97E5B20BED2D}" srcOrd="9" destOrd="0" presId="urn:microsoft.com/office/officeart/2018/2/layout/IconVerticalSolidList"/>
    <dgm:cxn modelId="{F7B7F5F9-3CC6-4BBD-936D-CC8777907D5E}" type="presParOf" srcId="{815C5BE3-340B-4B58-ACB5-0C16F097F691}" destId="{06AAC503-722D-400A-8136-8F3FD64AE092}" srcOrd="10" destOrd="0" presId="urn:microsoft.com/office/officeart/2018/2/layout/IconVerticalSolidList"/>
    <dgm:cxn modelId="{465B7785-623A-4BE0-BE7B-EDA539656354}" type="presParOf" srcId="{06AAC503-722D-400A-8136-8F3FD64AE092}" destId="{7F34FA93-F4F6-4DCB-9415-9BA89955704E}" srcOrd="0" destOrd="0" presId="urn:microsoft.com/office/officeart/2018/2/layout/IconVerticalSolidList"/>
    <dgm:cxn modelId="{7290F8B8-F2A6-4584-B9FC-B1146BA22212}" type="presParOf" srcId="{06AAC503-722D-400A-8136-8F3FD64AE092}" destId="{1ABE92F6-E86D-4FDC-AA8E-9C48C3D309D2}" srcOrd="1" destOrd="0" presId="urn:microsoft.com/office/officeart/2018/2/layout/IconVerticalSolidList"/>
    <dgm:cxn modelId="{500024FA-1F62-46EE-9A76-02E0B1FD9456}" type="presParOf" srcId="{06AAC503-722D-400A-8136-8F3FD64AE092}" destId="{511ABC4D-D80F-4ADA-B4FB-D50E64B7F696}" srcOrd="2" destOrd="0" presId="urn:microsoft.com/office/officeart/2018/2/layout/IconVerticalSolidList"/>
    <dgm:cxn modelId="{254DC314-FBAE-4272-A876-177200E20FD5}" type="presParOf" srcId="{06AAC503-722D-400A-8136-8F3FD64AE092}" destId="{C563BD2C-5437-476B-BCC7-1CC06BF45576}" srcOrd="3" destOrd="0" presId="urn:microsoft.com/office/officeart/2018/2/layout/IconVerticalSolidList"/>
    <dgm:cxn modelId="{44295D23-AA33-4D8A-B05B-F9B8F4149359}" type="presParOf" srcId="{815C5BE3-340B-4B58-ACB5-0C16F097F691}" destId="{76EBE47B-00D1-4889-ADDA-5835AB7F851B}" srcOrd="11" destOrd="0" presId="urn:microsoft.com/office/officeart/2018/2/layout/IconVerticalSolidList"/>
    <dgm:cxn modelId="{D5788518-B4BB-44D0-A51E-0F3FBB535C0B}" type="presParOf" srcId="{815C5BE3-340B-4B58-ACB5-0C16F097F691}" destId="{5444D64D-4CAC-4AC6-A416-BE95A79D5D73}" srcOrd="12" destOrd="0" presId="urn:microsoft.com/office/officeart/2018/2/layout/IconVerticalSolidList"/>
    <dgm:cxn modelId="{921133D8-BA08-4DFC-A1BD-55E7F3FEBABD}" type="presParOf" srcId="{5444D64D-4CAC-4AC6-A416-BE95A79D5D73}" destId="{3C11C47B-B723-4085-A342-312BBEAA2738}" srcOrd="0" destOrd="0" presId="urn:microsoft.com/office/officeart/2018/2/layout/IconVerticalSolidList"/>
    <dgm:cxn modelId="{B0B65106-C61A-4F18-80C0-001F2A3A1EE4}" type="presParOf" srcId="{5444D64D-4CAC-4AC6-A416-BE95A79D5D73}" destId="{3770713A-5C7E-46D4-A209-2B528EB7E838}" srcOrd="1" destOrd="0" presId="urn:microsoft.com/office/officeart/2018/2/layout/IconVerticalSolidList"/>
    <dgm:cxn modelId="{A8EB9C37-C57D-41F1-B980-198CCB023FC8}" type="presParOf" srcId="{5444D64D-4CAC-4AC6-A416-BE95A79D5D73}" destId="{F600535B-A0B0-4646-887C-8FDD200D13CA}" srcOrd="2" destOrd="0" presId="urn:microsoft.com/office/officeart/2018/2/layout/IconVerticalSolidList"/>
    <dgm:cxn modelId="{1A135280-5FA9-4374-92B1-B8D957D7DC64}" type="presParOf" srcId="{5444D64D-4CAC-4AC6-A416-BE95A79D5D73}" destId="{9FFFF43E-EAAA-444C-8D36-46B20566B767}" srcOrd="3" destOrd="0" presId="urn:microsoft.com/office/officeart/2018/2/layout/IconVerticalSolidList"/>
    <dgm:cxn modelId="{23A626C2-AE05-4916-983D-6BB11E15AB72}" type="presParOf" srcId="{815C5BE3-340B-4B58-ACB5-0C16F097F691}" destId="{04E94F8D-9645-4503-AD4C-380001EB2961}" srcOrd="13" destOrd="0" presId="urn:microsoft.com/office/officeart/2018/2/layout/IconVerticalSolidList"/>
    <dgm:cxn modelId="{988F16A5-F2CC-439D-A838-BE75E14661EA}" type="presParOf" srcId="{815C5BE3-340B-4B58-ACB5-0C16F097F691}" destId="{27AE8278-B12E-41CC-B064-6F0483B79F11}" srcOrd="14" destOrd="0" presId="urn:microsoft.com/office/officeart/2018/2/layout/IconVerticalSolidList"/>
    <dgm:cxn modelId="{ED1BA6E9-3053-4DA6-AC46-451792A3BC72}" type="presParOf" srcId="{27AE8278-B12E-41CC-B064-6F0483B79F11}" destId="{21D3F6CA-C7C9-43C9-B33F-8C8A16CBDBC4}" srcOrd="0" destOrd="0" presId="urn:microsoft.com/office/officeart/2018/2/layout/IconVerticalSolidList"/>
    <dgm:cxn modelId="{A23E04B6-FE79-4A7B-8770-F9F3DBCDF45A}" type="presParOf" srcId="{27AE8278-B12E-41CC-B064-6F0483B79F11}" destId="{B07C497F-924D-42A5-9DA9-F6F1A89471B4}" srcOrd="1" destOrd="0" presId="urn:microsoft.com/office/officeart/2018/2/layout/IconVerticalSolidList"/>
    <dgm:cxn modelId="{65BC8103-ABFC-43E1-9A98-2605A886C601}" type="presParOf" srcId="{27AE8278-B12E-41CC-B064-6F0483B79F11}" destId="{1C24A622-BC14-45CC-BEFA-0A5E61A3726D}" srcOrd="2" destOrd="0" presId="urn:microsoft.com/office/officeart/2018/2/layout/IconVerticalSolidList"/>
    <dgm:cxn modelId="{92225879-3979-4985-B701-C53A8968B63A}" type="presParOf" srcId="{27AE8278-B12E-41CC-B064-6F0483B79F11}" destId="{986F7D34-F80E-4542-ABD4-2E5757D3643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C25D14-842D-4BE6-BAB1-1A7F3F5242B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B9BC908-7C4E-4983-820C-1022299A0725}">
      <dgm:prSet/>
      <dgm:spPr/>
      <dgm:t>
        <a:bodyPr/>
        <a:lstStyle/>
        <a:p>
          <a:r>
            <a:rPr lang="en-US"/>
            <a:t>facilitating students’ ability to comprehend appropriately chosen source texts to craft an effective analysis</a:t>
          </a:r>
        </a:p>
      </dgm:t>
    </dgm:pt>
    <dgm:pt modelId="{31219044-18B7-425D-BA4D-94A90721032C}" type="parTrans" cxnId="{5921CB3C-51DE-45F4-9D54-3DCA2C93EEE2}">
      <dgm:prSet/>
      <dgm:spPr/>
      <dgm:t>
        <a:bodyPr/>
        <a:lstStyle/>
        <a:p>
          <a:endParaRPr lang="en-US"/>
        </a:p>
      </dgm:t>
    </dgm:pt>
    <dgm:pt modelId="{BC26FB26-08B5-4D9D-931F-CA7EF2E84494}" type="sibTrans" cxnId="{5921CB3C-51DE-45F4-9D54-3DCA2C93EEE2}">
      <dgm:prSet/>
      <dgm:spPr/>
      <dgm:t>
        <a:bodyPr/>
        <a:lstStyle/>
        <a:p>
          <a:endParaRPr lang="en-US"/>
        </a:p>
      </dgm:t>
    </dgm:pt>
    <dgm:pt modelId="{405DF95C-5AA3-4F1E-A9DD-AA5058939613}">
      <dgm:prSet/>
      <dgm:spPr/>
      <dgm:t>
        <a:bodyPr/>
        <a:lstStyle/>
        <a:p>
          <a:r>
            <a:rPr lang="en-US" dirty="0"/>
            <a:t>encouraging students to write a purposeful and organized summary of a 700-1000 word text and writing a response to the ideas presented in the text. </a:t>
          </a:r>
        </a:p>
      </dgm:t>
    </dgm:pt>
    <dgm:pt modelId="{929DF515-E497-419D-AC1F-CC5EBEE96D7A}" type="parTrans" cxnId="{897AB86B-2D28-482F-A54F-1D1488821E5F}">
      <dgm:prSet/>
      <dgm:spPr/>
      <dgm:t>
        <a:bodyPr/>
        <a:lstStyle/>
        <a:p>
          <a:endParaRPr lang="en-US"/>
        </a:p>
      </dgm:t>
    </dgm:pt>
    <dgm:pt modelId="{04851801-882C-4F39-82D5-9134AD8FA45F}" type="sibTrans" cxnId="{897AB86B-2D28-482F-A54F-1D1488821E5F}">
      <dgm:prSet/>
      <dgm:spPr/>
      <dgm:t>
        <a:bodyPr/>
        <a:lstStyle/>
        <a:p>
          <a:endParaRPr lang="en-US"/>
        </a:p>
      </dgm:t>
    </dgm:pt>
    <dgm:pt modelId="{4E95702F-56DC-4590-BEFF-6AAEE0C8DC5F}" type="pres">
      <dgm:prSet presAssocID="{C7C25D14-842D-4BE6-BAB1-1A7F3F5242B5}" presName="root" presStyleCnt="0">
        <dgm:presLayoutVars>
          <dgm:dir/>
          <dgm:resizeHandles val="exact"/>
        </dgm:presLayoutVars>
      </dgm:prSet>
      <dgm:spPr/>
    </dgm:pt>
    <dgm:pt modelId="{28C5B1F3-36DF-4C36-845F-644B43D47027}" type="pres">
      <dgm:prSet presAssocID="{6B9BC908-7C4E-4983-820C-1022299A0725}" presName="compNode" presStyleCnt="0"/>
      <dgm:spPr/>
    </dgm:pt>
    <dgm:pt modelId="{7AA8E114-D9D0-4FBA-B3DE-E918E2FB88A1}" type="pres">
      <dgm:prSet presAssocID="{6B9BC908-7C4E-4983-820C-1022299A0725}" presName="bgRect" presStyleLbl="bgShp" presStyleIdx="0" presStyleCnt="2"/>
      <dgm:spPr/>
    </dgm:pt>
    <dgm:pt modelId="{5C483830-4F41-42AB-933F-6F4D459C6F77}" type="pres">
      <dgm:prSet presAssocID="{6B9BC908-7C4E-4983-820C-1022299A072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11A53B2-55E1-4BFB-8072-DC264358EA5E}" type="pres">
      <dgm:prSet presAssocID="{6B9BC908-7C4E-4983-820C-1022299A0725}" presName="spaceRect" presStyleCnt="0"/>
      <dgm:spPr/>
    </dgm:pt>
    <dgm:pt modelId="{14A88A77-D93E-4FDD-8D3A-252D48E3064C}" type="pres">
      <dgm:prSet presAssocID="{6B9BC908-7C4E-4983-820C-1022299A0725}" presName="parTx" presStyleLbl="revTx" presStyleIdx="0" presStyleCnt="2">
        <dgm:presLayoutVars>
          <dgm:chMax val="0"/>
          <dgm:chPref val="0"/>
        </dgm:presLayoutVars>
      </dgm:prSet>
      <dgm:spPr/>
    </dgm:pt>
    <dgm:pt modelId="{9138BBA8-D161-4155-808A-DBA6A5DC050C}" type="pres">
      <dgm:prSet presAssocID="{BC26FB26-08B5-4D9D-931F-CA7EF2E84494}" presName="sibTrans" presStyleCnt="0"/>
      <dgm:spPr/>
    </dgm:pt>
    <dgm:pt modelId="{47DF358D-92D6-4C6C-903E-F0328AFB8779}" type="pres">
      <dgm:prSet presAssocID="{405DF95C-5AA3-4F1E-A9DD-AA5058939613}" presName="compNode" presStyleCnt="0"/>
      <dgm:spPr/>
    </dgm:pt>
    <dgm:pt modelId="{06486FE3-BB9F-44D0-BAC4-8701C01DEB29}" type="pres">
      <dgm:prSet presAssocID="{405DF95C-5AA3-4F1E-A9DD-AA5058939613}" presName="bgRect" presStyleLbl="bgShp" presStyleIdx="1" presStyleCnt="2"/>
      <dgm:spPr/>
    </dgm:pt>
    <dgm:pt modelId="{B9A3DD8E-4EA3-49C4-82D8-B779BEF0B84A}" type="pres">
      <dgm:prSet presAssocID="{405DF95C-5AA3-4F1E-A9DD-AA505893961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FF495847-087B-4DC3-9960-C251BAE4F697}" type="pres">
      <dgm:prSet presAssocID="{405DF95C-5AA3-4F1E-A9DD-AA5058939613}" presName="spaceRect" presStyleCnt="0"/>
      <dgm:spPr/>
    </dgm:pt>
    <dgm:pt modelId="{0D17EB2B-08C5-41B2-8656-48499B0076D3}" type="pres">
      <dgm:prSet presAssocID="{405DF95C-5AA3-4F1E-A9DD-AA5058939613}" presName="parTx" presStyleLbl="revTx" presStyleIdx="1" presStyleCnt="2">
        <dgm:presLayoutVars>
          <dgm:chMax val="0"/>
          <dgm:chPref val="0"/>
        </dgm:presLayoutVars>
      </dgm:prSet>
      <dgm:spPr/>
    </dgm:pt>
  </dgm:ptLst>
  <dgm:cxnLst>
    <dgm:cxn modelId="{6699AC3A-5B3F-4C76-94A0-900DD99870FD}" type="presOf" srcId="{6B9BC908-7C4E-4983-820C-1022299A0725}" destId="{14A88A77-D93E-4FDD-8D3A-252D48E3064C}" srcOrd="0" destOrd="0" presId="urn:microsoft.com/office/officeart/2018/2/layout/IconVerticalSolidList"/>
    <dgm:cxn modelId="{5921CB3C-51DE-45F4-9D54-3DCA2C93EEE2}" srcId="{C7C25D14-842D-4BE6-BAB1-1A7F3F5242B5}" destId="{6B9BC908-7C4E-4983-820C-1022299A0725}" srcOrd="0" destOrd="0" parTransId="{31219044-18B7-425D-BA4D-94A90721032C}" sibTransId="{BC26FB26-08B5-4D9D-931F-CA7EF2E84494}"/>
    <dgm:cxn modelId="{897AB86B-2D28-482F-A54F-1D1488821E5F}" srcId="{C7C25D14-842D-4BE6-BAB1-1A7F3F5242B5}" destId="{405DF95C-5AA3-4F1E-A9DD-AA5058939613}" srcOrd="1" destOrd="0" parTransId="{929DF515-E497-419D-AC1F-CC5EBEE96D7A}" sibTransId="{04851801-882C-4F39-82D5-9134AD8FA45F}"/>
    <dgm:cxn modelId="{C5821D92-899F-4104-9489-B283D0B51A0D}" type="presOf" srcId="{405DF95C-5AA3-4F1E-A9DD-AA5058939613}" destId="{0D17EB2B-08C5-41B2-8656-48499B0076D3}" srcOrd="0" destOrd="0" presId="urn:microsoft.com/office/officeart/2018/2/layout/IconVerticalSolidList"/>
    <dgm:cxn modelId="{EB5A73A4-E6C9-4402-BC63-700E60FDC0D7}" type="presOf" srcId="{C7C25D14-842D-4BE6-BAB1-1A7F3F5242B5}" destId="{4E95702F-56DC-4590-BEFF-6AAEE0C8DC5F}" srcOrd="0" destOrd="0" presId="urn:microsoft.com/office/officeart/2018/2/layout/IconVerticalSolidList"/>
    <dgm:cxn modelId="{532FC2B6-6734-46A6-89BA-81FE0BD36BE3}" type="presParOf" srcId="{4E95702F-56DC-4590-BEFF-6AAEE0C8DC5F}" destId="{28C5B1F3-36DF-4C36-845F-644B43D47027}" srcOrd="0" destOrd="0" presId="urn:microsoft.com/office/officeart/2018/2/layout/IconVerticalSolidList"/>
    <dgm:cxn modelId="{620EC5B4-8DF2-4085-A007-23B4E0162DEF}" type="presParOf" srcId="{28C5B1F3-36DF-4C36-845F-644B43D47027}" destId="{7AA8E114-D9D0-4FBA-B3DE-E918E2FB88A1}" srcOrd="0" destOrd="0" presId="urn:microsoft.com/office/officeart/2018/2/layout/IconVerticalSolidList"/>
    <dgm:cxn modelId="{B877DC45-31EF-4085-B029-B187BBE8FB6F}" type="presParOf" srcId="{28C5B1F3-36DF-4C36-845F-644B43D47027}" destId="{5C483830-4F41-42AB-933F-6F4D459C6F77}" srcOrd="1" destOrd="0" presId="urn:microsoft.com/office/officeart/2018/2/layout/IconVerticalSolidList"/>
    <dgm:cxn modelId="{82CA0D68-930F-40B2-9E5D-A50F1126EC84}" type="presParOf" srcId="{28C5B1F3-36DF-4C36-845F-644B43D47027}" destId="{911A53B2-55E1-4BFB-8072-DC264358EA5E}" srcOrd="2" destOrd="0" presId="urn:microsoft.com/office/officeart/2018/2/layout/IconVerticalSolidList"/>
    <dgm:cxn modelId="{2D8F8977-C07C-4308-8CA1-C1E355ED4C97}" type="presParOf" srcId="{28C5B1F3-36DF-4C36-845F-644B43D47027}" destId="{14A88A77-D93E-4FDD-8D3A-252D48E3064C}" srcOrd="3" destOrd="0" presId="urn:microsoft.com/office/officeart/2018/2/layout/IconVerticalSolidList"/>
    <dgm:cxn modelId="{6DEFD6A8-ED9C-41AD-8D54-483980F17EA5}" type="presParOf" srcId="{4E95702F-56DC-4590-BEFF-6AAEE0C8DC5F}" destId="{9138BBA8-D161-4155-808A-DBA6A5DC050C}" srcOrd="1" destOrd="0" presId="urn:microsoft.com/office/officeart/2018/2/layout/IconVerticalSolidList"/>
    <dgm:cxn modelId="{6F1A24C3-A819-433B-9A48-29759B1A98E5}" type="presParOf" srcId="{4E95702F-56DC-4590-BEFF-6AAEE0C8DC5F}" destId="{47DF358D-92D6-4C6C-903E-F0328AFB8779}" srcOrd="2" destOrd="0" presId="urn:microsoft.com/office/officeart/2018/2/layout/IconVerticalSolidList"/>
    <dgm:cxn modelId="{1CB86EE7-6179-48E6-A70B-1C6051F28F4D}" type="presParOf" srcId="{47DF358D-92D6-4C6C-903E-F0328AFB8779}" destId="{06486FE3-BB9F-44D0-BAC4-8701C01DEB29}" srcOrd="0" destOrd="0" presId="urn:microsoft.com/office/officeart/2018/2/layout/IconVerticalSolidList"/>
    <dgm:cxn modelId="{FAF7BEBE-ABF5-4A7E-8F81-92E022B47EFB}" type="presParOf" srcId="{47DF358D-92D6-4C6C-903E-F0328AFB8779}" destId="{B9A3DD8E-4EA3-49C4-82D8-B779BEF0B84A}" srcOrd="1" destOrd="0" presId="urn:microsoft.com/office/officeart/2018/2/layout/IconVerticalSolidList"/>
    <dgm:cxn modelId="{C2B9EE4B-E029-464E-8746-D5D647BD5356}" type="presParOf" srcId="{47DF358D-92D6-4C6C-903E-F0328AFB8779}" destId="{FF495847-087B-4DC3-9960-C251BAE4F697}" srcOrd="2" destOrd="0" presId="urn:microsoft.com/office/officeart/2018/2/layout/IconVerticalSolidList"/>
    <dgm:cxn modelId="{50E5EF2D-EB7A-4CF6-8DED-846BA956012A}" type="presParOf" srcId="{47DF358D-92D6-4C6C-903E-F0328AFB8779}" destId="{0D17EB2B-08C5-41B2-8656-48499B0076D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D1FAD7-B4FD-49FA-8374-971F88854B6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3627CB1-6948-42A6-A885-C387997DBB9A}">
      <dgm:prSet/>
      <dgm:spPr/>
      <dgm:t>
        <a:bodyPr/>
        <a:lstStyle/>
        <a:p>
          <a:pPr>
            <a:lnSpc>
              <a:spcPct val="100000"/>
            </a:lnSpc>
          </a:pPr>
          <a:r>
            <a:rPr lang="en-US"/>
            <a:t>Academic misconduct like plagiarism and cheating are punishable according to YTU SFL Student Disciplinary Action Regulations and Disciplinary Action Regulation for Students at Higher Education Institutions.</a:t>
          </a:r>
        </a:p>
      </dgm:t>
    </dgm:pt>
    <dgm:pt modelId="{921FE35A-A328-4850-AF18-3AEF2CE2B14F}" type="parTrans" cxnId="{C6283939-B0C6-4210-931C-8BF32E826E27}">
      <dgm:prSet/>
      <dgm:spPr/>
      <dgm:t>
        <a:bodyPr/>
        <a:lstStyle/>
        <a:p>
          <a:endParaRPr lang="en-US"/>
        </a:p>
      </dgm:t>
    </dgm:pt>
    <dgm:pt modelId="{34A3876C-698A-40B5-B830-44B0D4553E56}" type="sibTrans" cxnId="{C6283939-B0C6-4210-931C-8BF32E826E27}">
      <dgm:prSet/>
      <dgm:spPr/>
      <dgm:t>
        <a:bodyPr/>
        <a:lstStyle/>
        <a:p>
          <a:endParaRPr lang="en-US"/>
        </a:p>
      </dgm:t>
    </dgm:pt>
    <dgm:pt modelId="{2535BCF4-4196-41C2-901E-6D895C343E5A}" type="pres">
      <dgm:prSet presAssocID="{27D1FAD7-B4FD-49FA-8374-971F88854B65}" presName="root" presStyleCnt="0">
        <dgm:presLayoutVars>
          <dgm:dir/>
          <dgm:resizeHandles val="exact"/>
        </dgm:presLayoutVars>
      </dgm:prSet>
      <dgm:spPr/>
    </dgm:pt>
    <dgm:pt modelId="{88FBCCE3-C0E5-444D-8A18-F7A623482AAC}" type="pres">
      <dgm:prSet presAssocID="{A3627CB1-6948-42A6-A885-C387997DBB9A}" presName="compNode" presStyleCnt="0"/>
      <dgm:spPr/>
    </dgm:pt>
    <dgm:pt modelId="{5A9EEBF2-EA28-46F4-8D61-D83DE174EC9A}" type="pres">
      <dgm:prSet presAssocID="{A3627CB1-6948-42A6-A885-C387997DBB9A}" presName="bgRect" presStyleLbl="bgShp" presStyleIdx="0" presStyleCnt="1"/>
      <dgm:spPr/>
    </dgm:pt>
    <dgm:pt modelId="{6949608E-42AE-4F38-9FD0-0830AD4EBE7B}" type="pres">
      <dgm:prSet presAssocID="{A3627CB1-6948-42A6-A885-C387997DBB9A}"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7E00FFA6-87F3-4E45-BF5A-3A7A8028412B}" type="pres">
      <dgm:prSet presAssocID="{A3627CB1-6948-42A6-A885-C387997DBB9A}" presName="spaceRect" presStyleCnt="0"/>
      <dgm:spPr/>
    </dgm:pt>
    <dgm:pt modelId="{EA87A91B-113B-4EC3-B286-746991280FEE}" type="pres">
      <dgm:prSet presAssocID="{A3627CB1-6948-42A6-A885-C387997DBB9A}" presName="parTx" presStyleLbl="revTx" presStyleIdx="0" presStyleCnt="1">
        <dgm:presLayoutVars>
          <dgm:chMax val="0"/>
          <dgm:chPref val="0"/>
        </dgm:presLayoutVars>
      </dgm:prSet>
      <dgm:spPr/>
    </dgm:pt>
  </dgm:ptLst>
  <dgm:cxnLst>
    <dgm:cxn modelId="{C6283939-B0C6-4210-931C-8BF32E826E27}" srcId="{27D1FAD7-B4FD-49FA-8374-971F88854B65}" destId="{A3627CB1-6948-42A6-A885-C387997DBB9A}" srcOrd="0" destOrd="0" parTransId="{921FE35A-A328-4850-AF18-3AEF2CE2B14F}" sibTransId="{34A3876C-698A-40B5-B830-44B0D4553E56}"/>
    <dgm:cxn modelId="{A3BBC6A0-1345-48EE-BF85-228280CE3BAC}" type="presOf" srcId="{27D1FAD7-B4FD-49FA-8374-971F88854B65}" destId="{2535BCF4-4196-41C2-901E-6D895C343E5A}" srcOrd="0" destOrd="0" presId="urn:microsoft.com/office/officeart/2018/2/layout/IconVerticalSolidList"/>
    <dgm:cxn modelId="{8D6A5CE0-A92F-43FC-9D9A-FADB231FEBC2}" type="presOf" srcId="{A3627CB1-6948-42A6-A885-C387997DBB9A}" destId="{EA87A91B-113B-4EC3-B286-746991280FEE}" srcOrd="0" destOrd="0" presId="urn:microsoft.com/office/officeart/2018/2/layout/IconVerticalSolidList"/>
    <dgm:cxn modelId="{0C488A7C-008E-4880-90CD-7AC1E15085D7}" type="presParOf" srcId="{2535BCF4-4196-41C2-901E-6D895C343E5A}" destId="{88FBCCE3-C0E5-444D-8A18-F7A623482AAC}" srcOrd="0" destOrd="0" presId="urn:microsoft.com/office/officeart/2018/2/layout/IconVerticalSolidList"/>
    <dgm:cxn modelId="{A6FD733E-CC64-4468-807A-A0358E5B4098}" type="presParOf" srcId="{88FBCCE3-C0E5-444D-8A18-F7A623482AAC}" destId="{5A9EEBF2-EA28-46F4-8D61-D83DE174EC9A}" srcOrd="0" destOrd="0" presId="urn:microsoft.com/office/officeart/2018/2/layout/IconVerticalSolidList"/>
    <dgm:cxn modelId="{6C38DC40-D55D-4867-A7CB-77A532CDEF16}" type="presParOf" srcId="{88FBCCE3-C0E5-444D-8A18-F7A623482AAC}" destId="{6949608E-42AE-4F38-9FD0-0830AD4EBE7B}" srcOrd="1" destOrd="0" presId="urn:microsoft.com/office/officeart/2018/2/layout/IconVerticalSolidList"/>
    <dgm:cxn modelId="{EB527EDB-E406-4D71-BFA6-2643F347E137}" type="presParOf" srcId="{88FBCCE3-C0E5-444D-8A18-F7A623482AAC}" destId="{7E00FFA6-87F3-4E45-BF5A-3A7A8028412B}" srcOrd="2" destOrd="0" presId="urn:microsoft.com/office/officeart/2018/2/layout/IconVerticalSolidList"/>
    <dgm:cxn modelId="{A4E38165-2369-4BE7-8A41-A1249029B603}" type="presParOf" srcId="{88FBCCE3-C0E5-444D-8A18-F7A623482AAC}" destId="{EA87A91B-113B-4EC3-B286-746991280FE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6D5AA9-B30B-4178-89F1-317348C2D3B8}" type="doc">
      <dgm:prSet loTypeId="urn:microsoft.com/office/officeart/2018/2/layout/IconCircle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3A01EC4-BCEC-43EE-BACD-EDC773AEC8AB}">
      <dgm:prSet custT="1"/>
      <dgm:spPr/>
      <dgm:t>
        <a:bodyPr/>
        <a:lstStyle/>
        <a:p>
          <a:r>
            <a:rPr lang="en-US" sz="1400" dirty="0"/>
            <a:t>This is an upper-intermediate 2-credit social elective course for the students of departments in which 30% or 100% of the coursework is in English. The students who completed their preparatory classes or who have been successful in the exemption test can take up Business English course. </a:t>
          </a:r>
        </a:p>
      </dgm:t>
    </dgm:pt>
    <dgm:pt modelId="{8022BB34-73A9-42F3-B160-101BB3510502}" type="parTrans" cxnId="{1E02B3EB-3A17-450C-B028-A2FF7D901598}">
      <dgm:prSet/>
      <dgm:spPr/>
      <dgm:t>
        <a:bodyPr/>
        <a:lstStyle/>
        <a:p>
          <a:endParaRPr lang="en-US" sz="1400"/>
        </a:p>
      </dgm:t>
    </dgm:pt>
    <dgm:pt modelId="{DC3752B0-5655-46A3-8F50-AEA236AAEE23}" type="sibTrans" cxnId="{1E02B3EB-3A17-450C-B028-A2FF7D901598}">
      <dgm:prSet/>
      <dgm:spPr/>
      <dgm:t>
        <a:bodyPr/>
        <a:lstStyle/>
        <a:p>
          <a:endParaRPr lang="en-US" sz="1400"/>
        </a:p>
      </dgm:t>
    </dgm:pt>
    <dgm:pt modelId="{741A02D1-5BEF-4A87-91BB-56FDF20F6731}">
      <dgm:prSet custT="1"/>
      <dgm:spPr/>
      <dgm:t>
        <a:bodyPr/>
        <a:lstStyle/>
        <a:p>
          <a:r>
            <a:rPr lang="en-US" sz="1400"/>
            <a:t>Advanced English I, Advanced English II, and Reading and Speaking in English are not a prerequisite for this course. However, it should be kept in mind that this course is designed to improve language skills in a constructive trend focusing on language skills necessary for professional life. Therefore, it would be wise for students to take-up Advanced English I, Advanced English II, Reading and Speaking in English and Business English courses respectively. </a:t>
          </a:r>
          <a:endParaRPr lang="en-US" sz="1400" dirty="0"/>
        </a:p>
      </dgm:t>
    </dgm:pt>
    <dgm:pt modelId="{2F77BC2A-FC55-4707-B2A0-60750A2204EC}" type="parTrans" cxnId="{A9A12EF4-C24A-48C7-8D97-67173B3B463A}">
      <dgm:prSet/>
      <dgm:spPr/>
      <dgm:t>
        <a:bodyPr/>
        <a:lstStyle/>
        <a:p>
          <a:endParaRPr lang="en-US" sz="1400"/>
        </a:p>
      </dgm:t>
    </dgm:pt>
    <dgm:pt modelId="{CBC8A7AB-6DD6-49E1-A837-65FFA8526A6B}" type="sibTrans" cxnId="{A9A12EF4-C24A-48C7-8D97-67173B3B463A}">
      <dgm:prSet/>
      <dgm:spPr/>
      <dgm:t>
        <a:bodyPr/>
        <a:lstStyle/>
        <a:p>
          <a:endParaRPr lang="en-US" sz="1400"/>
        </a:p>
      </dgm:t>
    </dgm:pt>
    <dgm:pt modelId="{23648A36-5363-4F03-8F0B-66343EBBBCBC}" type="pres">
      <dgm:prSet presAssocID="{296D5AA9-B30B-4178-89F1-317348C2D3B8}" presName="root" presStyleCnt="0">
        <dgm:presLayoutVars>
          <dgm:dir/>
          <dgm:resizeHandles val="exact"/>
        </dgm:presLayoutVars>
      </dgm:prSet>
      <dgm:spPr/>
    </dgm:pt>
    <dgm:pt modelId="{B9ADBCAC-6D75-4DBD-9F7C-322E8A9F6AD6}" type="pres">
      <dgm:prSet presAssocID="{296D5AA9-B30B-4178-89F1-317348C2D3B8}" presName="container" presStyleCnt="0">
        <dgm:presLayoutVars>
          <dgm:dir/>
          <dgm:resizeHandles val="exact"/>
        </dgm:presLayoutVars>
      </dgm:prSet>
      <dgm:spPr/>
    </dgm:pt>
    <dgm:pt modelId="{86B5D409-3D2F-49CE-B543-357E8A9C51AD}" type="pres">
      <dgm:prSet presAssocID="{B3A01EC4-BCEC-43EE-BACD-EDC773AEC8AB}" presName="compNode" presStyleCnt="0"/>
      <dgm:spPr/>
    </dgm:pt>
    <dgm:pt modelId="{E5240DCB-DAE2-459A-A151-F49B6C2B834B}" type="pres">
      <dgm:prSet presAssocID="{B3A01EC4-BCEC-43EE-BACD-EDC773AEC8AB}" presName="iconBgRect" presStyleLbl="bgShp" presStyleIdx="0" presStyleCnt="2" custLinFactX="2056" custLinFactY="-100000" custLinFactNeighborX="100000" custLinFactNeighborY="-160169"/>
      <dgm:spPr/>
    </dgm:pt>
    <dgm:pt modelId="{0CDA33A4-05C0-42F9-8E7D-F27CEB8EC2EC}" type="pres">
      <dgm:prSet presAssocID="{B3A01EC4-BCEC-43EE-BACD-EDC773AEC8AB}" presName="iconRect" presStyleLbl="node1" presStyleIdx="0" presStyleCnt="2" custLinFactX="70582" custLinFactY="-200000" custLinFactNeighborX="100000" custLinFactNeighborY="-24122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49DB0597-22C6-4CC6-9533-CDC3B3E907FA}" type="pres">
      <dgm:prSet presAssocID="{B3A01EC4-BCEC-43EE-BACD-EDC773AEC8AB}" presName="spaceRect" presStyleCnt="0"/>
      <dgm:spPr/>
    </dgm:pt>
    <dgm:pt modelId="{66F58092-82F0-4AC4-8476-618B013AEA7B}" type="pres">
      <dgm:prSet presAssocID="{B3A01EC4-BCEC-43EE-BACD-EDC773AEC8AB}" presName="textRect" presStyleLbl="revTx" presStyleIdx="0" presStyleCnt="2" custScaleX="149127" custScaleY="215031" custLinFactNeighborX="-23960" custLinFactNeighborY="-74881">
        <dgm:presLayoutVars>
          <dgm:chMax val="1"/>
          <dgm:chPref val="1"/>
        </dgm:presLayoutVars>
      </dgm:prSet>
      <dgm:spPr/>
    </dgm:pt>
    <dgm:pt modelId="{B6CE783F-7589-49C4-8155-9EC37A53BF8A}" type="pres">
      <dgm:prSet presAssocID="{DC3752B0-5655-46A3-8F50-AEA236AAEE23}" presName="sibTrans" presStyleLbl="sibTrans2D1" presStyleIdx="0" presStyleCnt="0"/>
      <dgm:spPr/>
    </dgm:pt>
    <dgm:pt modelId="{4CC43D1F-F5C0-4515-A83B-D92740E52068}" type="pres">
      <dgm:prSet presAssocID="{741A02D1-5BEF-4A87-91BB-56FDF20F6731}" presName="compNode" presStyleCnt="0"/>
      <dgm:spPr/>
    </dgm:pt>
    <dgm:pt modelId="{4D74225F-4AD0-46D8-8E4F-970BDCDD6836}" type="pres">
      <dgm:prSet presAssocID="{741A02D1-5BEF-4A87-91BB-56FDF20F6731}" presName="iconBgRect" presStyleLbl="bgShp" presStyleIdx="1" presStyleCnt="2" custLinFactX="1443" custLinFactY="-106618" custLinFactNeighborX="100000" custLinFactNeighborY="-200000"/>
      <dgm:spPr/>
    </dgm:pt>
    <dgm:pt modelId="{113401FD-0AC3-4DF8-A41B-A2A0BCC9275A}" type="pres">
      <dgm:prSet presAssocID="{741A02D1-5BEF-4A87-91BB-56FDF20F6731}" presName="iconRect" presStyleLbl="node1" presStyleIdx="1" presStyleCnt="2" custLinFactX="77331" custLinFactY="-228649" custLinFactNeighborX="100000" custLinFactNeighborY="-3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3456C0E3-34AF-41B7-85FF-88ACABA51CFC}" type="pres">
      <dgm:prSet presAssocID="{741A02D1-5BEF-4A87-91BB-56FDF20F6731}" presName="spaceRect" presStyleCnt="0"/>
      <dgm:spPr/>
    </dgm:pt>
    <dgm:pt modelId="{5705A5FA-4AA2-41A5-B756-2296A5519D6C}" type="pres">
      <dgm:prSet presAssocID="{741A02D1-5BEF-4A87-91BB-56FDF20F6731}" presName="textRect" presStyleLbl="revTx" presStyleIdx="1" presStyleCnt="2" custLinFactNeighborX="-32262" custLinFactNeighborY="43865">
        <dgm:presLayoutVars>
          <dgm:chMax val="1"/>
          <dgm:chPref val="1"/>
        </dgm:presLayoutVars>
      </dgm:prSet>
      <dgm:spPr/>
    </dgm:pt>
  </dgm:ptLst>
  <dgm:cxnLst>
    <dgm:cxn modelId="{D8E1AAC9-8A99-4375-A098-AF0BBA51CEBD}" type="presOf" srcId="{DC3752B0-5655-46A3-8F50-AEA236AAEE23}" destId="{B6CE783F-7589-49C4-8155-9EC37A53BF8A}" srcOrd="0" destOrd="0" presId="urn:microsoft.com/office/officeart/2018/2/layout/IconCircleList"/>
    <dgm:cxn modelId="{E11911D4-1733-4701-9DBE-68A6054E8366}" type="presOf" srcId="{B3A01EC4-BCEC-43EE-BACD-EDC773AEC8AB}" destId="{66F58092-82F0-4AC4-8476-618B013AEA7B}" srcOrd="0" destOrd="0" presId="urn:microsoft.com/office/officeart/2018/2/layout/IconCircleList"/>
    <dgm:cxn modelId="{C67444DC-BBBD-44F2-B10F-739D84396CC4}" type="presOf" srcId="{296D5AA9-B30B-4178-89F1-317348C2D3B8}" destId="{23648A36-5363-4F03-8F0B-66343EBBBCBC}" srcOrd="0" destOrd="0" presId="urn:microsoft.com/office/officeart/2018/2/layout/IconCircleList"/>
    <dgm:cxn modelId="{1E02B3EB-3A17-450C-B028-A2FF7D901598}" srcId="{296D5AA9-B30B-4178-89F1-317348C2D3B8}" destId="{B3A01EC4-BCEC-43EE-BACD-EDC773AEC8AB}" srcOrd="0" destOrd="0" parTransId="{8022BB34-73A9-42F3-B160-101BB3510502}" sibTransId="{DC3752B0-5655-46A3-8F50-AEA236AAEE23}"/>
    <dgm:cxn modelId="{A9A12EF4-C24A-48C7-8D97-67173B3B463A}" srcId="{296D5AA9-B30B-4178-89F1-317348C2D3B8}" destId="{741A02D1-5BEF-4A87-91BB-56FDF20F6731}" srcOrd="1" destOrd="0" parTransId="{2F77BC2A-FC55-4707-B2A0-60750A2204EC}" sibTransId="{CBC8A7AB-6DD6-49E1-A837-65FFA8526A6B}"/>
    <dgm:cxn modelId="{0DFA25F6-C299-412E-8CAE-038EE443EEDF}" type="presOf" srcId="{741A02D1-5BEF-4A87-91BB-56FDF20F6731}" destId="{5705A5FA-4AA2-41A5-B756-2296A5519D6C}" srcOrd="0" destOrd="0" presId="urn:microsoft.com/office/officeart/2018/2/layout/IconCircleList"/>
    <dgm:cxn modelId="{C28C3489-BD08-4A78-BB54-6D697133B48D}" type="presParOf" srcId="{23648A36-5363-4F03-8F0B-66343EBBBCBC}" destId="{B9ADBCAC-6D75-4DBD-9F7C-322E8A9F6AD6}" srcOrd="0" destOrd="0" presId="urn:microsoft.com/office/officeart/2018/2/layout/IconCircleList"/>
    <dgm:cxn modelId="{568BF034-B7C0-4960-9202-7135974B280A}" type="presParOf" srcId="{B9ADBCAC-6D75-4DBD-9F7C-322E8A9F6AD6}" destId="{86B5D409-3D2F-49CE-B543-357E8A9C51AD}" srcOrd="0" destOrd="0" presId="urn:microsoft.com/office/officeart/2018/2/layout/IconCircleList"/>
    <dgm:cxn modelId="{F0DA4D89-1102-4C01-BC3F-FF516AFB42AF}" type="presParOf" srcId="{86B5D409-3D2F-49CE-B543-357E8A9C51AD}" destId="{E5240DCB-DAE2-459A-A151-F49B6C2B834B}" srcOrd="0" destOrd="0" presId="urn:microsoft.com/office/officeart/2018/2/layout/IconCircleList"/>
    <dgm:cxn modelId="{05485F5D-4A98-45EE-AD98-6624A273A83D}" type="presParOf" srcId="{86B5D409-3D2F-49CE-B543-357E8A9C51AD}" destId="{0CDA33A4-05C0-42F9-8E7D-F27CEB8EC2EC}" srcOrd="1" destOrd="0" presId="urn:microsoft.com/office/officeart/2018/2/layout/IconCircleList"/>
    <dgm:cxn modelId="{84471EB4-2E50-4FE0-A1A3-0A5EAF5DFC98}" type="presParOf" srcId="{86B5D409-3D2F-49CE-B543-357E8A9C51AD}" destId="{49DB0597-22C6-4CC6-9533-CDC3B3E907FA}" srcOrd="2" destOrd="0" presId="urn:microsoft.com/office/officeart/2018/2/layout/IconCircleList"/>
    <dgm:cxn modelId="{EB171764-9212-4DCF-A6AA-C4D18B7D1F3F}" type="presParOf" srcId="{86B5D409-3D2F-49CE-B543-357E8A9C51AD}" destId="{66F58092-82F0-4AC4-8476-618B013AEA7B}" srcOrd="3" destOrd="0" presId="urn:microsoft.com/office/officeart/2018/2/layout/IconCircleList"/>
    <dgm:cxn modelId="{D03B4D6B-FD44-4777-862D-30A3B233F120}" type="presParOf" srcId="{B9ADBCAC-6D75-4DBD-9F7C-322E8A9F6AD6}" destId="{B6CE783F-7589-49C4-8155-9EC37A53BF8A}" srcOrd="1" destOrd="0" presId="urn:microsoft.com/office/officeart/2018/2/layout/IconCircleList"/>
    <dgm:cxn modelId="{8F20CCF5-DB31-4C4A-BE83-2706ADA95824}" type="presParOf" srcId="{B9ADBCAC-6D75-4DBD-9F7C-322E8A9F6AD6}" destId="{4CC43D1F-F5C0-4515-A83B-D92740E52068}" srcOrd="2" destOrd="0" presId="urn:microsoft.com/office/officeart/2018/2/layout/IconCircleList"/>
    <dgm:cxn modelId="{1FA532A0-5FFE-495D-93E9-3F80ABDFCB05}" type="presParOf" srcId="{4CC43D1F-F5C0-4515-A83B-D92740E52068}" destId="{4D74225F-4AD0-46D8-8E4F-970BDCDD6836}" srcOrd="0" destOrd="0" presId="urn:microsoft.com/office/officeart/2018/2/layout/IconCircleList"/>
    <dgm:cxn modelId="{317F46D8-56ED-477A-B520-4149C2E1E4DC}" type="presParOf" srcId="{4CC43D1F-F5C0-4515-A83B-D92740E52068}" destId="{113401FD-0AC3-4DF8-A41B-A2A0BCC9275A}" srcOrd="1" destOrd="0" presId="urn:microsoft.com/office/officeart/2018/2/layout/IconCircleList"/>
    <dgm:cxn modelId="{A591128F-D211-46B3-ACB4-F171A35AD151}" type="presParOf" srcId="{4CC43D1F-F5C0-4515-A83B-D92740E52068}" destId="{3456C0E3-34AF-41B7-85FF-88ACABA51CFC}" srcOrd="2" destOrd="0" presId="urn:microsoft.com/office/officeart/2018/2/layout/IconCircleList"/>
    <dgm:cxn modelId="{23339F2E-3879-47CE-9B65-389C36D71159}" type="presParOf" srcId="{4CC43D1F-F5C0-4515-A83B-D92740E52068}" destId="{5705A5FA-4AA2-41A5-B756-2296A5519D6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88C3B-F892-4691-8365-F78261324564}">
      <dsp:nvSpPr>
        <dsp:cNvPr id="0" name=""/>
        <dsp:cNvSpPr/>
      </dsp:nvSpPr>
      <dsp:spPr>
        <a:xfrm>
          <a:off x="129218" y="502917"/>
          <a:ext cx="973777" cy="9737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D5A2E-310D-4092-A9B7-2E8E14CB75C3}">
      <dsp:nvSpPr>
        <dsp:cNvPr id="0" name=""/>
        <dsp:cNvSpPr/>
      </dsp:nvSpPr>
      <dsp:spPr>
        <a:xfrm>
          <a:off x="352628" y="679108"/>
          <a:ext cx="564790" cy="5647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708032-DAEF-43A1-980E-EC46B5EBFF42}">
      <dsp:nvSpPr>
        <dsp:cNvPr id="0" name=""/>
        <dsp:cNvSpPr/>
      </dsp:nvSpPr>
      <dsp:spPr>
        <a:xfrm>
          <a:off x="1102994" y="621961"/>
          <a:ext cx="2295331" cy="973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MDB1032 Advanced English 2 (SPRING) is a 3-credit compulsory course for the students of departments in which 30% or 100% of the coursework is in English. </a:t>
          </a:r>
        </a:p>
      </dsp:txBody>
      <dsp:txXfrm>
        <a:off x="1102994" y="621961"/>
        <a:ext cx="2295331" cy="973777"/>
      </dsp:txXfrm>
    </dsp:sp>
    <dsp:sp modelId="{9DEC0442-C932-455A-AC1C-07CB8C19E0E5}">
      <dsp:nvSpPr>
        <dsp:cNvPr id="0" name=""/>
        <dsp:cNvSpPr/>
      </dsp:nvSpPr>
      <dsp:spPr>
        <a:xfrm>
          <a:off x="1683824" y="3235732"/>
          <a:ext cx="973777" cy="97377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436D8A-0068-43AF-B0E1-F90FB65A52F8}">
      <dsp:nvSpPr>
        <dsp:cNvPr id="0" name=""/>
        <dsp:cNvSpPr/>
      </dsp:nvSpPr>
      <dsp:spPr>
        <a:xfrm>
          <a:off x="1888317" y="3440225"/>
          <a:ext cx="564790" cy="5647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AF9BA2-94DD-4087-ABFC-AC957920566C}">
      <dsp:nvSpPr>
        <dsp:cNvPr id="0" name=""/>
        <dsp:cNvSpPr/>
      </dsp:nvSpPr>
      <dsp:spPr>
        <a:xfrm>
          <a:off x="2866267" y="3235732"/>
          <a:ext cx="2295331" cy="973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Advanced English I is not a prerequisite for Advanced English II. However, it should be kept in mind that these two courses are designed to improve language skills in a constructive trend; that is, Advanced English II is like a follow-up to Advanced English I. Therefore, it would be wise for students to take-up these courses respectively. </a:t>
          </a:r>
        </a:p>
      </dsp:txBody>
      <dsp:txXfrm>
        <a:off x="2866267" y="3235732"/>
        <a:ext cx="2295331" cy="973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97E50-F3C2-4CB0-AF09-9757FCE5B357}">
      <dsp:nvSpPr>
        <dsp:cNvPr id="0" name=""/>
        <dsp:cNvSpPr/>
      </dsp:nvSpPr>
      <dsp:spPr>
        <a:xfrm>
          <a:off x="0" y="638"/>
          <a:ext cx="5906181" cy="149412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D82F1-4BC8-4288-8EE6-01F8446AC531}">
      <dsp:nvSpPr>
        <dsp:cNvPr id="0" name=""/>
        <dsp:cNvSpPr/>
      </dsp:nvSpPr>
      <dsp:spPr>
        <a:xfrm>
          <a:off x="451973" y="336816"/>
          <a:ext cx="821769" cy="821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D86BF7-A06B-4146-BC10-18CF854FDFFB}">
      <dsp:nvSpPr>
        <dsp:cNvPr id="0" name=""/>
        <dsp:cNvSpPr/>
      </dsp:nvSpPr>
      <dsp:spPr>
        <a:xfrm>
          <a:off x="1725715" y="638"/>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666750">
            <a:lnSpc>
              <a:spcPct val="100000"/>
            </a:lnSpc>
            <a:spcBef>
              <a:spcPct val="0"/>
            </a:spcBef>
            <a:spcAft>
              <a:spcPct val="35000"/>
            </a:spcAft>
            <a:buNone/>
          </a:pPr>
          <a:r>
            <a:rPr lang="en-US" sz="1500" kern="1200"/>
            <a:t>supporting the students’ exposure to a specified range of text complexity and text types across a wide range of disciplines aligned to college and career readiness </a:t>
          </a:r>
        </a:p>
      </dsp:txBody>
      <dsp:txXfrm>
        <a:off x="1725715" y="638"/>
        <a:ext cx="4180465" cy="1494125"/>
      </dsp:txXfrm>
    </dsp:sp>
    <dsp:sp modelId="{7C1D94EC-5A16-448F-B6D8-E58F723B6D27}">
      <dsp:nvSpPr>
        <dsp:cNvPr id="0" name=""/>
        <dsp:cNvSpPr/>
      </dsp:nvSpPr>
      <dsp:spPr>
        <a:xfrm>
          <a:off x="0" y="1868296"/>
          <a:ext cx="5906181" cy="149412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DE039-A6DB-4F00-B701-C5BA422BF598}">
      <dsp:nvSpPr>
        <dsp:cNvPr id="0" name=""/>
        <dsp:cNvSpPr/>
      </dsp:nvSpPr>
      <dsp:spPr>
        <a:xfrm>
          <a:off x="451973" y="2204474"/>
          <a:ext cx="821769" cy="821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ADAD77-2D2C-4411-9205-067F87CBCB61}">
      <dsp:nvSpPr>
        <dsp:cNvPr id="0" name=""/>
        <dsp:cNvSpPr/>
      </dsp:nvSpPr>
      <dsp:spPr>
        <a:xfrm>
          <a:off x="1725715" y="1868296"/>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666750">
            <a:lnSpc>
              <a:spcPct val="100000"/>
            </a:lnSpc>
            <a:spcBef>
              <a:spcPct val="0"/>
            </a:spcBef>
            <a:spcAft>
              <a:spcPct val="35000"/>
            </a:spcAft>
            <a:buNone/>
          </a:pPr>
          <a:r>
            <a:rPr lang="en-US" sz="1500" kern="1200" dirty="0"/>
            <a:t>putting an emphasis on source analysis (reading, analyzing, and using reasoning to comprehend reading texts) </a:t>
          </a:r>
        </a:p>
      </dsp:txBody>
      <dsp:txXfrm>
        <a:off x="1725715" y="1868296"/>
        <a:ext cx="4180465" cy="1494125"/>
      </dsp:txXfrm>
    </dsp:sp>
    <dsp:sp modelId="{8983B0DB-9009-42E2-A687-8142B88FB1A1}">
      <dsp:nvSpPr>
        <dsp:cNvPr id="0" name=""/>
        <dsp:cNvSpPr/>
      </dsp:nvSpPr>
      <dsp:spPr>
        <a:xfrm>
          <a:off x="0" y="3735953"/>
          <a:ext cx="5906181" cy="149412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A0343E-5147-4608-A74A-F4A2EE70E69D}">
      <dsp:nvSpPr>
        <dsp:cNvPr id="0" name=""/>
        <dsp:cNvSpPr/>
      </dsp:nvSpPr>
      <dsp:spPr>
        <a:xfrm>
          <a:off x="451973" y="4072131"/>
          <a:ext cx="821769" cy="821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984A7C-BC83-4CC7-B25D-9936011938D9}">
      <dsp:nvSpPr>
        <dsp:cNvPr id="0" name=""/>
        <dsp:cNvSpPr/>
      </dsp:nvSpPr>
      <dsp:spPr>
        <a:xfrm>
          <a:off x="1725715" y="3735953"/>
          <a:ext cx="4180465" cy="1494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128" tIns="158128" rIns="158128" bIns="158128" numCol="1" spcCol="1270" anchor="ctr" anchorCtr="0">
          <a:noAutofit/>
        </a:bodyPr>
        <a:lstStyle/>
        <a:p>
          <a:pPr marL="0" lvl="0" indent="0" algn="l" defTabSz="666750">
            <a:lnSpc>
              <a:spcPct val="100000"/>
            </a:lnSpc>
            <a:spcBef>
              <a:spcPct val="0"/>
            </a:spcBef>
            <a:spcAft>
              <a:spcPct val="35000"/>
            </a:spcAft>
            <a:buNone/>
          </a:pPr>
          <a:r>
            <a:rPr lang="en-US" sz="1500" kern="1200" dirty="0"/>
            <a:t>reinforcing an understanding of relevant Academic Word List words in context and how word choice helps shape meaning and tone</a:t>
          </a:r>
        </a:p>
      </dsp:txBody>
      <dsp:txXfrm>
        <a:off x="1725715" y="3735953"/>
        <a:ext cx="4180465" cy="1494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5C2C4-1A5B-4960-905A-728A52A35A18}">
      <dsp:nvSpPr>
        <dsp:cNvPr id="0" name=""/>
        <dsp:cNvSpPr/>
      </dsp:nvSpPr>
      <dsp:spPr>
        <a:xfrm>
          <a:off x="0" y="638"/>
          <a:ext cx="5906181" cy="53635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2A1181-18A7-46FC-8217-8B0CA04DDB8B}">
      <dsp:nvSpPr>
        <dsp:cNvPr id="0" name=""/>
        <dsp:cNvSpPr/>
      </dsp:nvSpPr>
      <dsp:spPr>
        <a:xfrm>
          <a:off x="162246" y="121317"/>
          <a:ext cx="294994" cy="2949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DAAD43-9494-4C05-B1FF-1665C32DD190}">
      <dsp:nvSpPr>
        <dsp:cNvPr id="0" name=""/>
        <dsp:cNvSpPr/>
      </dsp:nvSpPr>
      <dsp:spPr>
        <a:xfrm>
          <a:off x="619487" y="638"/>
          <a:ext cx="5286693" cy="53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64" tIns="56764" rIns="56764" bIns="56764" numCol="1" spcCol="1270" anchor="ctr" anchorCtr="0">
          <a:noAutofit/>
        </a:bodyPr>
        <a:lstStyle/>
        <a:p>
          <a:pPr marL="0" lvl="0" indent="0" algn="l" defTabSz="622300">
            <a:lnSpc>
              <a:spcPct val="90000"/>
            </a:lnSpc>
            <a:spcBef>
              <a:spcPct val="0"/>
            </a:spcBef>
            <a:spcAft>
              <a:spcPct val="35000"/>
            </a:spcAft>
            <a:buNone/>
          </a:pPr>
          <a:r>
            <a:rPr lang="en-US" sz="1400" kern="1200"/>
            <a:t>use different reading strategies, </a:t>
          </a:r>
        </a:p>
      </dsp:txBody>
      <dsp:txXfrm>
        <a:off x="619487" y="638"/>
        <a:ext cx="5286693" cy="536352"/>
      </dsp:txXfrm>
    </dsp:sp>
    <dsp:sp modelId="{CC60D306-8CED-4FED-8E47-678FF8003846}">
      <dsp:nvSpPr>
        <dsp:cNvPr id="0" name=""/>
        <dsp:cNvSpPr/>
      </dsp:nvSpPr>
      <dsp:spPr>
        <a:xfrm>
          <a:off x="0" y="671079"/>
          <a:ext cx="5906181" cy="53635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F3F729-41F1-4D4C-A4FF-98686CC77043}">
      <dsp:nvSpPr>
        <dsp:cNvPr id="0" name=""/>
        <dsp:cNvSpPr/>
      </dsp:nvSpPr>
      <dsp:spPr>
        <a:xfrm>
          <a:off x="162246" y="791759"/>
          <a:ext cx="294994" cy="2949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D8C3E6-5B7F-4D4C-AED6-4673ACD2285B}">
      <dsp:nvSpPr>
        <dsp:cNvPr id="0" name=""/>
        <dsp:cNvSpPr/>
      </dsp:nvSpPr>
      <dsp:spPr>
        <a:xfrm>
          <a:off x="619487" y="671079"/>
          <a:ext cx="5286693" cy="53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64" tIns="56764" rIns="56764" bIns="56764" numCol="1" spcCol="1270" anchor="ctr" anchorCtr="0">
          <a:noAutofit/>
        </a:bodyPr>
        <a:lstStyle/>
        <a:p>
          <a:pPr marL="0" lvl="0" indent="0" algn="l" defTabSz="622300">
            <a:lnSpc>
              <a:spcPct val="90000"/>
            </a:lnSpc>
            <a:spcBef>
              <a:spcPct val="0"/>
            </a:spcBef>
            <a:spcAft>
              <a:spcPct val="35000"/>
            </a:spcAft>
            <a:buNone/>
          </a:pPr>
          <a:r>
            <a:rPr lang="en-US" sz="1400" kern="1200" dirty="0"/>
            <a:t>Identifying key points in a text </a:t>
          </a:r>
        </a:p>
      </dsp:txBody>
      <dsp:txXfrm>
        <a:off x="619487" y="671079"/>
        <a:ext cx="5286693" cy="536352"/>
      </dsp:txXfrm>
    </dsp:sp>
    <dsp:sp modelId="{D0891093-2B24-4E37-9E11-2385B7EEA117}">
      <dsp:nvSpPr>
        <dsp:cNvPr id="0" name=""/>
        <dsp:cNvSpPr/>
      </dsp:nvSpPr>
      <dsp:spPr>
        <a:xfrm>
          <a:off x="0" y="1341520"/>
          <a:ext cx="5906181" cy="53635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74E39C-B902-4565-B7A6-EDF9D93C4F60}">
      <dsp:nvSpPr>
        <dsp:cNvPr id="0" name=""/>
        <dsp:cNvSpPr/>
      </dsp:nvSpPr>
      <dsp:spPr>
        <a:xfrm>
          <a:off x="162246" y="1462200"/>
          <a:ext cx="294994" cy="2949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705642-3E03-4C3B-8D70-F96473592294}">
      <dsp:nvSpPr>
        <dsp:cNvPr id="0" name=""/>
        <dsp:cNvSpPr/>
      </dsp:nvSpPr>
      <dsp:spPr>
        <a:xfrm>
          <a:off x="619487" y="1341520"/>
          <a:ext cx="5286693" cy="53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64" tIns="56764" rIns="56764" bIns="56764" numCol="1" spcCol="1270" anchor="ctr" anchorCtr="0">
          <a:noAutofit/>
        </a:bodyPr>
        <a:lstStyle/>
        <a:p>
          <a:pPr marL="0" lvl="0" indent="0" algn="l" defTabSz="622300">
            <a:lnSpc>
              <a:spcPct val="90000"/>
            </a:lnSpc>
            <a:spcBef>
              <a:spcPct val="0"/>
            </a:spcBef>
            <a:spcAft>
              <a:spcPct val="35000"/>
            </a:spcAft>
            <a:buNone/>
          </a:pPr>
          <a:r>
            <a:rPr lang="en-US" sz="1400" kern="1200"/>
            <a:t>identify main idea and supporting details, </a:t>
          </a:r>
        </a:p>
      </dsp:txBody>
      <dsp:txXfrm>
        <a:off x="619487" y="1341520"/>
        <a:ext cx="5286693" cy="536352"/>
      </dsp:txXfrm>
    </dsp:sp>
    <dsp:sp modelId="{A66DE4D9-97B4-401C-99E3-429EE110DEB9}">
      <dsp:nvSpPr>
        <dsp:cNvPr id="0" name=""/>
        <dsp:cNvSpPr/>
      </dsp:nvSpPr>
      <dsp:spPr>
        <a:xfrm>
          <a:off x="0" y="2011961"/>
          <a:ext cx="5906181" cy="53635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0DB767-5D39-48CA-9938-4A2DB8170C38}">
      <dsp:nvSpPr>
        <dsp:cNvPr id="0" name=""/>
        <dsp:cNvSpPr/>
      </dsp:nvSpPr>
      <dsp:spPr>
        <a:xfrm>
          <a:off x="162246" y="2132641"/>
          <a:ext cx="294994" cy="2949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AE9C1E-1E61-491E-8729-1351169ACBC0}">
      <dsp:nvSpPr>
        <dsp:cNvPr id="0" name=""/>
        <dsp:cNvSpPr/>
      </dsp:nvSpPr>
      <dsp:spPr>
        <a:xfrm>
          <a:off x="619487" y="2011961"/>
          <a:ext cx="5286693" cy="53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64" tIns="56764" rIns="56764" bIns="56764" numCol="1" spcCol="1270" anchor="ctr" anchorCtr="0">
          <a:noAutofit/>
        </a:bodyPr>
        <a:lstStyle/>
        <a:p>
          <a:pPr marL="0" lvl="0" indent="0" algn="l" defTabSz="622300">
            <a:lnSpc>
              <a:spcPct val="90000"/>
            </a:lnSpc>
            <a:spcBef>
              <a:spcPct val="0"/>
            </a:spcBef>
            <a:spcAft>
              <a:spcPct val="35000"/>
            </a:spcAft>
            <a:buNone/>
          </a:pPr>
          <a:r>
            <a:rPr lang="en-US" sz="1400" kern="1200"/>
            <a:t>read analytically, </a:t>
          </a:r>
        </a:p>
      </dsp:txBody>
      <dsp:txXfrm>
        <a:off x="619487" y="2011961"/>
        <a:ext cx="5286693" cy="536352"/>
      </dsp:txXfrm>
    </dsp:sp>
    <dsp:sp modelId="{57E59E85-5EE8-4CC5-A8DD-5C4D6C14C255}">
      <dsp:nvSpPr>
        <dsp:cNvPr id="0" name=""/>
        <dsp:cNvSpPr/>
      </dsp:nvSpPr>
      <dsp:spPr>
        <a:xfrm>
          <a:off x="0" y="2682403"/>
          <a:ext cx="5906181" cy="53635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D5004-3966-4E93-8AFE-509E6F962B6A}">
      <dsp:nvSpPr>
        <dsp:cNvPr id="0" name=""/>
        <dsp:cNvSpPr/>
      </dsp:nvSpPr>
      <dsp:spPr>
        <a:xfrm>
          <a:off x="162246" y="2803082"/>
          <a:ext cx="294994" cy="2949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D4D15D-3F9C-442F-9621-18D747877AB4}">
      <dsp:nvSpPr>
        <dsp:cNvPr id="0" name=""/>
        <dsp:cNvSpPr/>
      </dsp:nvSpPr>
      <dsp:spPr>
        <a:xfrm>
          <a:off x="619487" y="2682403"/>
          <a:ext cx="5286693" cy="53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64" tIns="56764" rIns="56764" bIns="56764" numCol="1" spcCol="1270" anchor="ctr" anchorCtr="0">
          <a:noAutofit/>
        </a:bodyPr>
        <a:lstStyle/>
        <a:p>
          <a:pPr marL="0" lvl="0" indent="0" algn="l" defTabSz="622300">
            <a:lnSpc>
              <a:spcPct val="90000"/>
            </a:lnSpc>
            <a:spcBef>
              <a:spcPct val="0"/>
            </a:spcBef>
            <a:spcAft>
              <a:spcPct val="35000"/>
            </a:spcAft>
            <a:buNone/>
          </a:pPr>
          <a:r>
            <a:rPr lang="en-US" sz="1400" kern="1200"/>
            <a:t>infer information from the passage, </a:t>
          </a:r>
        </a:p>
      </dsp:txBody>
      <dsp:txXfrm>
        <a:off x="619487" y="2682403"/>
        <a:ext cx="5286693" cy="536352"/>
      </dsp:txXfrm>
    </dsp:sp>
    <dsp:sp modelId="{7F34FA93-F4F6-4DCB-9415-9BA89955704E}">
      <dsp:nvSpPr>
        <dsp:cNvPr id="0" name=""/>
        <dsp:cNvSpPr/>
      </dsp:nvSpPr>
      <dsp:spPr>
        <a:xfrm>
          <a:off x="0" y="3352844"/>
          <a:ext cx="5906181" cy="53635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E92F6-E86D-4FDC-AA8E-9C48C3D309D2}">
      <dsp:nvSpPr>
        <dsp:cNvPr id="0" name=""/>
        <dsp:cNvSpPr/>
      </dsp:nvSpPr>
      <dsp:spPr>
        <a:xfrm>
          <a:off x="162246" y="3473523"/>
          <a:ext cx="294994" cy="29499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63BD2C-5437-476B-BCC7-1CC06BF45576}">
      <dsp:nvSpPr>
        <dsp:cNvPr id="0" name=""/>
        <dsp:cNvSpPr/>
      </dsp:nvSpPr>
      <dsp:spPr>
        <a:xfrm>
          <a:off x="619487" y="3352844"/>
          <a:ext cx="5286693" cy="53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64" tIns="56764" rIns="56764" bIns="56764" numCol="1" spcCol="1270" anchor="ctr" anchorCtr="0">
          <a:noAutofit/>
        </a:bodyPr>
        <a:lstStyle/>
        <a:p>
          <a:pPr marL="0" lvl="0" indent="0" algn="l" defTabSz="622300">
            <a:lnSpc>
              <a:spcPct val="90000"/>
            </a:lnSpc>
            <a:spcBef>
              <a:spcPct val="0"/>
            </a:spcBef>
            <a:spcAft>
              <a:spcPct val="35000"/>
            </a:spcAft>
            <a:buNone/>
          </a:pPr>
          <a:r>
            <a:rPr lang="en-US" sz="1400" kern="1200"/>
            <a:t>recognize the main patterns of a text and the relationships among facts and ideas in different parts of a passage, </a:t>
          </a:r>
        </a:p>
      </dsp:txBody>
      <dsp:txXfrm>
        <a:off x="619487" y="3352844"/>
        <a:ext cx="5286693" cy="536352"/>
      </dsp:txXfrm>
    </dsp:sp>
    <dsp:sp modelId="{3C11C47B-B723-4085-A342-312BBEAA2738}">
      <dsp:nvSpPr>
        <dsp:cNvPr id="0" name=""/>
        <dsp:cNvSpPr/>
      </dsp:nvSpPr>
      <dsp:spPr>
        <a:xfrm>
          <a:off x="0" y="4023285"/>
          <a:ext cx="5906181" cy="53635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70713A-5C7E-46D4-A209-2B528EB7E838}">
      <dsp:nvSpPr>
        <dsp:cNvPr id="0" name=""/>
        <dsp:cNvSpPr/>
      </dsp:nvSpPr>
      <dsp:spPr>
        <a:xfrm>
          <a:off x="162246" y="4143964"/>
          <a:ext cx="294994" cy="29499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FFF43E-EAAA-444C-8D36-46B20566B767}">
      <dsp:nvSpPr>
        <dsp:cNvPr id="0" name=""/>
        <dsp:cNvSpPr/>
      </dsp:nvSpPr>
      <dsp:spPr>
        <a:xfrm>
          <a:off x="619487" y="4023285"/>
          <a:ext cx="5286693" cy="53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64" tIns="56764" rIns="56764" bIns="56764" numCol="1" spcCol="1270" anchor="ctr" anchorCtr="0">
          <a:noAutofit/>
        </a:bodyPr>
        <a:lstStyle/>
        <a:p>
          <a:pPr marL="0" lvl="0" indent="0" algn="l" defTabSz="622300">
            <a:lnSpc>
              <a:spcPct val="90000"/>
            </a:lnSpc>
            <a:spcBef>
              <a:spcPct val="0"/>
            </a:spcBef>
            <a:spcAft>
              <a:spcPct val="35000"/>
            </a:spcAft>
            <a:buNone/>
          </a:pPr>
          <a:r>
            <a:rPr lang="en-US" sz="1400" kern="1200"/>
            <a:t>understand the author’s purpose, </a:t>
          </a:r>
        </a:p>
      </dsp:txBody>
      <dsp:txXfrm>
        <a:off x="619487" y="4023285"/>
        <a:ext cx="5286693" cy="536352"/>
      </dsp:txXfrm>
    </dsp:sp>
    <dsp:sp modelId="{21D3F6CA-C7C9-43C9-B33F-8C8A16CBDBC4}">
      <dsp:nvSpPr>
        <dsp:cNvPr id="0" name=""/>
        <dsp:cNvSpPr/>
      </dsp:nvSpPr>
      <dsp:spPr>
        <a:xfrm>
          <a:off x="0" y="4693726"/>
          <a:ext cx="5906181" cy="53635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7C497F-924D-42A5-9DA9-F6F1A89471B4}">
      <dsp:nvSpPr>
        <dsp:cNvPr id="0" name=""/>
        <dsp:cNvSpPr/>
      </dsp:nvSpPr>
      <dsp:spPr>
        <a:xfrm>
          <a:off x="162246" y="4814405"/>
          <a:ext cx="294994" cy="29499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6F7D34-F80E-4542-ABD4-2E5757D36437}">
      <dsp:nvSpPr>
        <dsp:cNvPr id="0" name=""/>
        <dsp:cNvSpPr/>
      </dsp:nvSpPr>
      <dsp:spPr>
        <a:xfrm>
          <a:off x="619487" y="4693726"/>
          <a:ext cx="5286693" cy="536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764" tIns="56764" rIns="56764" bIns="56764" numCol="1" spcCol="1270" anchor="ctr" anchorCtr="0">
          <a:noAutofit/>
        </a:bodyPr>
        <a:lstStyle/>
        <a:p>
          <a:pPr marL="0" lvl="0" indent="0" algn="l" defTabSz="622300">
            <a:lnSpc>
              <a:spcPct val="90000"/>
            </a:lnSpc>
            <a:spcBef>
              <a:spcPct val="0"/>
            </a:spcBef>
            <a:spcAft>
              <a:spcPct val="35000"/>
            </a:spcAft>
            <a:buNone/>
          </a:pPr>
          <a:r>
            <a:rPr lang="en-US" sz="1400" kern="1200"/>
            <a:t>understand vocabulary in context.</a:t>
          </a:r>
        </a:p>
      </dsp:txBody>
      <dsp:txXfrm>
        <a:off x="619487" y="4693726"/>
        <a:ext cx="5286693" cy="536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8E114-D9D0-4FBA-B3DE-E918E2FB88A1}">
      <dsp:nvSpPr>
        <dsp:cNvPr id="0" name=""/>
        <dsp:cNvSpPr/>
      </dsp:nvSpPr>
      <dsp:spPr>
        <a:xfrm>
          <a:off x="0" y="849991"/>
          <a:ext cx="5906181" cy="15692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483830-4F41-42AB-933F-6F4D459C6F77}">
      <dsp:nvSpPr>
        <dsp:cNvPr id="0" name=""/>
        <dsp:cNvSpPr/>
      </dsp:nvSpPr>
      <dsp:spPr>
        <a:xfrm>
          <a:off x="474687" y="1203065"/>
          <a:ext cx="863068" cy="8630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A88A77-D93E-4FDD-8D3A-252D48E3064C}">
      <dsp:nvSpPr>
        <dsp:cNvPr id="0" name=""/>
        <dsp:cNvSpPr/>
      </dsp:nvSpPr>
      <dsp:spPr>
        <a:xfrm>
          <a:off x="1812443" y="849991"/>
          <a:ext cx="4093737" cy="156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75" tIns="166075" rIns="166075" bIns="166075" numCol="1" spcCol="1270" anchor="ctr" anchorCtr="0">
          <a:noAutofit/>
        </a:bodyPr>
        <a:lstStyle/>
        <a:p>
          <a:pPr marL="0" lvl="0" indent="0" algn="l" defTabSz="755650">
            <a:lnSpc>
              <a:spcPct val="90000"/>
            </a:lnSpc>
            <a:spcBef>
              <a:spcPct val="0"/>
            </a:spcBef>
            <a:spcAft>
              <a:spcPct val="35000"/>
            </a:spcAft>
            <a:buNone/>
          </a:pPr>
          <a:r>
            <a:rPr lang="en-US" sz="1700" kern="1200"/>
            <a:t>facilitating students’ ability to comprehend appropriately chosen source texts to craft an effective analysis</a:t>
          </a:r>
        </a:p>
      </dsp:txBody>
      <dsp:txXfrm>
        <a:off x="1812443" y="849991"/>
        <a:ext cx="4093737" cy="1569215"/>
      </dsp:txXfrm>
    </dsp:sp>
    <dsp:sp modelId="{06486FE3-BB9F-44D0-BAC4-8701C01DEB29}">
      <dsp:nvSpPr>
        <dsp:cNvPr id="0" name=""/>
        <dsp:cNvSpPr/>
      </dsp:nvSpPr>
      <dsp:spPr>
        <a:xfrm>
          <a:off x="0" y="2811510"/>
          <a:ext cx="5906181" cy="15692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A3DD8E-4EA3-49C4-82D8-B779BEF0B84A}">
      <dsp:nvSpPr>
        <dsp:cNvPr id="0" name=""/>
        <dsp:cNvSpPr/>
      </dsp:nvSpPr>
      <dsp:spPr>
        <a:xfrm>
          <a:off x="474687" y="3164584"/>
          <a:ext cx="863068" cy="8630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17EB2B-08C5-41B2-8656-48499B0076D3}">
      <dsp:nvSpPr>
        <dsp:cNvPr id="0" name=""/>
        <dsp:cNvSpPr/>
      </dsp:nvSpPr>
      <dsp:spPr>
        <a:xfrm>
          <a:off x="1812443" y="2811510"/>
          <a:ext cx="4093737" cy="156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75" tIns="166075" rIns="166075" bIns="166075" numCol="1" spcCol="1270" anchor="ctr" anchorCtr="0">
          <a:noAutofit/>
        </a:bodyPr>
        <a:lstStyle/>
        <a:p>
          <a:pPr marL="0" lvl="0" indent="0" algn="l" defTabSz="755650">
            <a:lnSpc>
              <a:spcPct val="90000"/>
            </a:lnSpc>
            <a:spcBef>
              <a:spcPct val="0"/>
            </a:spcBef>
            <a:spcAft>
              <a:spcPct val="35000"/>
            </a:spcAft>
            <a:buNone/>
          </a:pPr>
          <a:r>
            <a:rPr lang="en-US" sz="1700" kern="1200" dirty="0"/>
            <a:t>encouraging students to write a purposeful and organized summary of a 700-1000 word text and writing a response to the ideas presented in the text. </a:t>
          </a:r>
        </a:p>
      </dsp:txBody>
      <dsp:txXfrm>
        <a:off x="1812443" y="2811510"/>
        <a:ext cx="4093737" cy="15692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EEBF2-EA28-46F4-8D61-D83DE174EC9A}">
      <dsp:nvSpPr>
        <dsp:cNvPr id="0" name=""/>
        <dsp:cNvSpPr/>
      </dsp:nvSpPr>
      <dsp:spPr>
        <a:xfrm>
          <a:off x="0" y="1830751"/>
          <a:ext cx="5906181" cy="15692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49608E-42AE-4F38-9FD0-0830AD4EBE7B}">
      <dsp:nvSpPr>
        <dsp:cNvPr id="0" name=""/>
        <dsp:cNvSpPr/>
      </dsp:nvSpPr>
      <dsp:spPr>
        <a:xfrm>
          <a:off x="474687" y="2183824"/>
          <a:ext cx="863068" cy="8630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87A91B-113B-4EC3-B286-746991280FEE}">
      <dsp:nvSpPr>
        <dsp:cNvPr id="0" name=""/>
        <dsp:cNvSpPr/>
      </dsp:nvSpPr>
      <dsp:spPr>
        <a:xfrm>
          <a:off x="1812443" y="1830751"/>
          <a:ext cx="4093737" cy="1569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075" tIns="166075" rIns="166075" bIns="166075" numCol="1" spcCol="1270" anchor="ctr" anchorCtr="0">
          <a:noAutofit/>
        </a:bodyPr>
        <a:lstStyle/>
        <a:p>
          <a:pPr marL="0" lvl="0" indent="0" algn="l" defTabSz="622300">
            <a:lnSpc>
              <a:spcPct val="100000"/>
            </a:lnSpc>
            <a:spcBef>
              <a:spcPct val="0"/>
            </a:spcBef>
            <a:spcAft>
              <a:spcPct val="35000"/>
            </a:spcAft>
            <a:buNone/>
          </a:pPr>
          <a:r>
            <a:rPr lang="en-US" sz="1400" kern="1200"/>
            <a:t>Academic misconduct like plagiarism and cheating are punishable according to YTU SFL Student Disciplinary Action Regulations and Disciplinary Action Regulation for Students at Higher Education Institutions.</a:t>
          </a:r>
        </a:p>
      </dsp:txBody>
      <dsp:txXfrm>
        <a:off x="1812443" y="1830751"/>
        <a:ext cx="4093737" cy="15692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40DCB-DAE2-459A-A151-F49B6C2B834B}">
      <dsp:nvSpPr>
        <dsp:cNvPr id="0" name=""/>
        <dsp:cNvSpPr/>
      </dsp:nvSpPr>
      <dsp:spPr>
        <a:xfrm>
          <a:off x="999919" y="663416"/>
          <a:ext cx="814987" cy="8149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DA33A4-05C0-42F9-8E7D-F27CEB8EC2EC}">
      <dsp:nvSpPr>
        <dsp:cNvPr id="0" name=""/>
        <dsp:cNvSpPr/>
      </dsp:nvSpPr>
      <dsp:spPr>
        <a:xfrm>
          <a:off x="1145652" y="869293"/>
          <a:ext cx="472693" cy="472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F58092-82F0-4AC4-8476-618B013AEA7B}">
      <dsp:nvSpPr>
        <dsp:cNvPr id="0" name=""/>
        <dsp:cNvSpPr/>
      </dsp:nvSpPr>
      <dsp:spPr>
        <a:xfrm>
          <a:off x="225646" y="1704746"/>
          <a:ext cx="2864793" cy="1752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This is an upper-intermediate 2-credit social elective course for the students of departments in which 30% or 100% of the coursework is in English. The students who completed their preparatory classes or who have been successful in the exemption test can take up Business English course. </a:t>
          </a:r>
        </a:p>
      </dsp:txBody>
      <dsp:txXfrm>
        <a:off x="225646" y="1704746"/>
        <a:ext cx="2864793" cy="1752476"/>
      </dsp:txXfrm>
    </dsp:sp>
    <dsp:sp modelId="{4D74225F-4AD0-46D8-8E4F-970BDCDD6836}">
      <dsp:nvSpPr>
        <dsp:cNvPr id="0" name=""/>
        <dsp:cNvSpPr/>
      </dsp:nvSpPr>
      <dsp:spPr>
        <a:xfrm>
          <a:off x="4712197" y="284862"/>
          <a:ext cx="814987" cy="8149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401FD-0AC3-4DF8-A41B-A2A0BCC9275A}">
      <dsp:nvSpPr>
        <dsp:cNvPr id="0" name=""/>
        <dsp:cNvSpPr/>
      </dsp:nvSpPr>
      <dsp:spPr>
        <a:xfrm>
          <a:off x="4894828" y="456022"/>
          <a:ext cx="472693" cy="4726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05A5FA-4AA2-41A5-B756-2296A5519D6C}">
      <dsp:nvSpPr>
        <dsp:cNvPr id="0" name=""/>
        <dsp:cNvSpPr/>
      </dsp:nvSpPr>
      <dsp:spPr>
        <a:xfrm>
          <a:off x="4255310" y="3141256"/>
          <a:ext cx="1921043" cy="81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a:t>Advanced English I, Advanced English II, and Reading and Speaking in English are not a prerequisite for this course. However, it should be kept in mind that this course is designed to improve language skills in a constructive trend focusing on language skills necessary for professional life. Therefore, it would be wise for students to take-up Advanced English I, Advanced English II, Reading and Speaking in English and Business English courses respectively. </a:t>
          </a:r>
          <a:endParaRPr lang="en-US" sz="1400" kern="1200" dirty="0"/>
        </a:p>
      </dsp:txBody>
      <dsp:txXfrm>
        <a:off x="4255310" y="3141256"/>
        <a:ext cx="1921043" cy="81498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E6F01-3F09-4B90-B3AB-689317BE7B01}" type="datetimeFigureOut">
              <a:rPr lang="tr-TR" smtClean="0"/>
              <a:t>28.02.2021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4962F-77DF-4ECD-A3CE-CEB496A8542E}" type="slidenum">
              <a:rPr lang="tr-TR" smtClean="0"/>
              <a:t>‹#›</a:t>
            </a:fld>
            <a:endParaRPr lang="tr-TR"/>
          </a:p>
        </p:txBody>
      </p:sp>
    </p:spTree>
    <p:extLst>
      <p:ext uri="{BB962C8B-B14F-4D97-AF65-F5344CB8AC3E}">
        <p14:creationId xmlns:p14="http://schemas.microsoft.com/office/powerpoint/2010/main" val="228117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8664C608-40B1-4030-A28D-5B74BC98ADCE}" type="datetimeFigureOut">
              <a:rPr lang="en-US" smtClean="0"/>
              <a:t>2/28/21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52095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2/28/21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33313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4C608-40B1-4030-A28D-5B74BC98ADCE}" type="datetimeFigureOut">
              <a:rPr lang="en-US" smtClean="0"/>
              <a:t>2/28/21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83656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64C608-40B1-4030-A28D-5B74BC98ADCE}" type="datetimeFigureOut">
              <a:rPr lang="en-US" smtClean="0"/>
              <a:t>2/28/21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715843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664C608-40B1-4030-A28D-5B74BC98ADCE}" type="datetimeFigureOut">
              <a:rPr lang="en-US" smtClean="0"/>
              <a:t>2/28/21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5145522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64C608-40B1-4030-A28D-5B74BC98ADCE}" type="datetimeFigureOut">
              <a:rPr lang="en-US" smtClean="0"/>
              <a:t>2/28/21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02541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64C608-40B1-4030-A28D-5B74BC98ADCE}" type="datetimeFigureOut">
              <a:rPr lang="en-US" smtClean="0"/>
              <a:t>2/28/21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04439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64C608-40B1-4030-A28D-5B74BC98ADCE}" type="datetimeFigureOut">
              <a:rPr lang="en-US" smtClean="0"/>
              <a:t>2/28/21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6521486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4C608-40B1-4030-A28D-5B74BC98ADCE}" type="datetimeFigureOut">
              <a:rPr lang="en-US" smtClean="0"/>
              <a:t>2/28/21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5995736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664C608-40B1-4030-A28D-5B74BC98ADCE}" type="datetimeFigureOut">
              <a:rPr lang="en-US" smtClean="0"/>
              <a:t>2/28/21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204656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664C608-40B1-4030-A28D-5B74BC98ADCE}" type="datetimeFigureOut">
              <a:rPr lang="en-US" smtClean="0"/>
              <a:t>2/28/21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212376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smtClean="0"/>
              <a:t>2/28/21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8607162"/>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hyperlink" Target="https://moodleybd.yildiz.edu.t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hyperlink" Target="https://moodleybd.yildiz.edu.t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2.jpe"/><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oodleybd.yildiz.edu.tr/" TargetMode="External"/><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883B94E1-A151-4A9D-8EA8-51C135F27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2207CC9-CFEA-4BDB-80C2-DDB854B2E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2C841ADD-F4C7-48FF-A7BE-2C2B1DF42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50" name="Rectangle 49">
            <a:extLst>
              <a:ext uri="{FF2B5EF4-FFF2-40B4-BE49-F238E27FC236}">
                <a16:creationId xmlns:a16="http://schemas.microsoft.com/office/drawing/2014/main" id="{26FF9C34-9276-4F06-9B4B-81132BBB14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noFill/>
          <a:ln w="6350" cap="sq" cmpd="sng" algn="ctr">
            <a:solidFill>
              <a:schemeClr val="tx1">
                <a:lumMod val="75000"/>
                <a:lumOff val="25000"/>
              </a:schemeClr>
            </a:solidFill>
            <a:prstDash val="solid"/>
            <a:miter lim="800000"/>
          </a:ln>
          <a:effectLst/>
        </p:spPr>
      </p:sp>
      <p:sp>
        <p:nvSpPr>
          <p:cNvPr id="2" name="Unvan 1">
            <a:extLst>
              <a:ext uri="{FF2B5EF4-FFF2-40B4-BE49-F238E27FC236}">
                <a16:creationId xmlns:a16="http://schemas.microsoft.com/office/drawing/2014/main" id="{9122EA5D-73EE-4497-9367-D36FB74D7704}"/>
              </a:ext>
            </a:extLst>
          </p:cNvPr>
          <p:cNvSpPr>
            <a:spLocks noGrp="1"/>
          </p:cNvSpPr>
          <p:nvPr>
            <p:ph type="ctrTitle"/>
          </p:nvPr>
        </p:nvSpPr>
        <p:spPr>
          <a:xfrm>
            <a:off x="1243632" y="1559768"/>
            <a:ext cx="5068568" cy="3135379"/>
          </a:xfrm>
        </p:spPr>
        <p:txBody>
          <a:bodyPr>
            <a:normAutofit/>
          </a:bodyPr>
          <a:lstStyle/>
          <a:p>
            <a:br>
              <a:rPr lang="en-US" sz="2900"/>
            </a:br>
            <a:br>
              <a:rPr lang="en-US" sz="2900"/>
            </a:br>
            <a:r>
              <a:rPr lang="en-US" sz="2900">
                <a:latin typeface="American Typewriter" panose="02090604020004020304" pitchFamily="18" charset="77"/>
                <a:cs typeface="Aharoni" panose="02010803020104030203" pitchFamily="2" charset="-79"/>
              </a:rPr>
              <a:t>DEPARTMENT OF MODERN LANGUAGES</a:t>
            </a:r>
            <a:br>
              <a:rPr lang="en-US" sz="2900">
                <a:latin typeface="American Typewriter" panose="02090604020004020304" pitchFamily="18" charset="77"/>
                <a:cs typeface="Aharoni" panose="02010803020104030203" pitchFamily="2" charset="-79"/>
              </a:rPr>
            </a:br>
            <a:br>
              <a:rPr lang="en-US" sz="2900">
                <a:latin typeface="American Typewriter" panose="02090604020004020304" pitchFamily="18" charset="77"/>
                <a:cs typeface="Aharoni" panose="02010803020104030203" pitchFamily="2" charset="-79"/>
              </a:rPr>
            </a:br>
            <a:r>
              <a:rPr lang="en-US" sz="2900">
                <a:latin typeface="American Typewriter" panose="02090604020004020304" pitchFamily="18" charset="77"/>
                <a:cs typeface="Aharoni" panose="02010803020104030203" pitchFamily="2" charset="-79"/>
              </a:rPr>
              <a:t> 2020-2021</a:t>
            </a:r>
            <a:br>
              <a:rPr lang="en-US" sz="2900">
                <a:latin typeface="American Typewriter" panose="02090604020004020304" pitchFamily="18" charset="77"/>
                <a:cs typeface="Aharoni" panose="02010803020104030203" pitchFamily="2" charset="-79"/>
              </a:rPr>
            </a:br>
            <a:r>
              <a:rPr lang="en-US" sz="2900">
                <a:latin typeface="American Typewriter" panose="02090604020004020304" pitchFamily="18" charset="77"/>
                <a:cs typeface="Aharoni" panose="02010803020104030203" pitchFamily="2" charset="-79"/>
              </a:rPr>
              <a:t>FIRST DAY PRESENTATION</a:t>
            </a:r>
          </a:p>
        </p:txBody>
      </p:sp>
      <p:sp>
        <p:nvSpPr>
          <p:cNvPr id="52" name="Rectangle 51">
            <a:extLst>
              <a:ext uri="{FF2B5EF4-FFF2-40B4-BE49-F238E27FC236}">
                <a16:creationId xmlns:a16="http://schemas.microsoft.com/office/drawing/2014/main" id="{810F13CF-6F8C-44CD-BB53-0B4998326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4" name="Straight Connector 53">
            <a:extLst>
              <a:ext uri="{FF2B5EF4-FFF2-40B4-BE49-F238E27FC236}">
                <a16:creationId xmlns:a16="http://schemas.microsoft.com/office/drawing/2014/main" id="{D0CE19D5-814D-46B9-A3DE-CFE7547B95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016F978-90F8-4BC4-9518-B3D8D341F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FFB3AB9-CBA1-4A4A-8BE5-F00DA60F9D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62AAC5C4-57EC-4B55-9D7B-A34D9A3F8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055"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FAD5AE9-399F-1043-8C33-2B9D45E68C2D}"/>
              </a:ext>
            </a:extLst>
          </p:cNvPr>
          <p:cNvPicPr>
            <a:picLocks noChangeAspect="1"/>
          </p:cNvPicPr>
          <p:nvPr/>
        </p:nvPicPr>
        <p:blipFill>
          <a:blip r:embed="rId3"/>
          <a:stretch>
            <a:fillRect/>
          </a:stretch>
        </p:blipFill>
        <p:spPr>
          <a:xfrm>
            <a:off x="8199519" y="929122"/>
            <a:ext cx="3357629" cy="261942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72F13517-0A64-F341-B3BF-64567B5853C3}"/>
              </a:ext>
            </a:extLst>
          </p:cNvPr>
          <p:cNvPicPr>
            <a:picLocks noChangeAspect="1"/>
          </p:cNvPicPr>
          <p:nvPr/>
        </p:nvPicPr>
        <p:blipFill>
          <a:blip r:embed="rId4"/>
          <a:stretch>
            <a:fillRect/>
          </a:stretch>
        </p:blipFill>
        <p:spPr>
          <a:xfrm>
            <a:off x="8394591" y="4033142"/>
            <a:ext cx="3174155" cy="1564512"/>
          </a:xfrm>
          <a:prstGeom prst="rect">
            <a:avLst/>
          </a:prstGeom>
        </p:spPr>
      </p:pic>
    </p:spTree>
    <p:extLst>
      <p:ext uri="{BB962C8B-B14F-4D97-AF65-F5344CB8AC3E}">
        <p14:creationId xmlns:p14="http://schemas.microsoft.com/office/powerpoint/2010/main" val="1586703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C16F37DD-2DE2-514F-A4D9-96502F2BF006}"/>
              </a:ext>
            </a:extLst>
          </p:cNvPr>
          <p:cNvPicPr>
            <a:picLocks noChangeAspect="1"/>
          </p:cNvPicPr>
          <p:nvPr/>
        </p:nvPicPr>
        <p:blipFill>
          <a:blip r:embed="rId2"/>
          <a:stretch>
            <a:fillRect/>
          </a:stretch>
        </p:blipFill>
        <p:spPr>
          <a:xfrm>
            <a:off x="1627004" y="155460"/>
            <a:ext cx="8937992" cy="6547080"/>
          </a:xfrm>
          <a:prstGeom prst="rect">
            <a:avLst/>
          </a:prstGeom>
        </p:spPr>
      </p:pic>
    </p:spTree>
    <p:extLst>
      <p:ext uri="{BB962C8B-B14F-4D97-AF65-F5344CB8AC3E}">
        <p14:creationId xmlns:p14="http://schemas.microsoft.com/office/powerpoint/2010/main" val="170854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FE914439-EE9C-AE45-AF02-DB291E3C47E6}"/>
              </a:ext>
            </a:extLst>
          </p:cNvPr>
          <p:cNvPicPr>
            <a:picLocks noChangeAspect="1"/>
          </p:cNvPicPr>
          <p:nvPr/>
        </p:nvPicPr>
        <p:blipFill>
          <a:blip r:embed="rId2"/>
          <a:stretch>
            <a:fillRect/>
          </a:stretch>
        </p:blipFill>
        <p:spPr>
          <a:xfrm>
            <a:off x="179800" y="1167986"/>
            <a:ext cx="11832399" cy="4522028"/>
          </a:xfrm>
          <a:prstGeom prst="rect">
            <a:avLst/>
          </a:prstGeom>
        </p:spPr>
      </p:pic>
    </p:spTree>
    <p:extLst>
      <p:ext uri="{BB962C8B-B14F-4D97-AF65-F5344CB8AC3E}">
        <p14:creationId xmlns:p14="http://schemas.microsoft.com/office/powerpoint/2010/main" val="205405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602A6E8F-D0C7-7C4D-A413-40DF506F016F}"/>
              </a:ext>
            </a:extLst>
          </p:cNvPr>
          <p:cNvPicPr>
            <a:picLocks noChangeAspect="1"/>
          </p:cNvPicPr>
          <p:nvPr/>
        </p:nvPicPr>
        <p:blipFill>
          <a:blip r:embed="rId2"/>
          <a:stretch>
            <a:fillRect/>
          </a:stretch>
        </p:blipFill>
        <p:spPr>
          <a:xfrm>
            <a:off x="416062" y="-1"/>
            <a:ext cx="11252477" cy="6724941"/>
          </a:xfrm>
          <a:prstGeom prst="rect">
            <a:avLst/>
          </a:prstGeom>
        </p:spPr>
      </p:pic>
    </p:spTree>
    <p:extLst>
      <p:ext uri="{BB962C8B-B14F-4D97-AF65-F5344CB8AC3E}">
        <p14:creationId xmlns:p14="http://schemas.microsoft.com/office/powerpoint/2010/main" val="1309913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5" name="Rectangle 44">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7" name="Rectangle 46">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9" name="Group 48">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50" name="Straight Connector 49">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A093A349-1A08-4AF6-8637-F5B806D9F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6" name="Unvan 5">
            <a:extLst>
              <a:ext uri="{FF2B5EF4-FFF2-40B4-BE49-F238E27FC236}">
                <a16:creationId xmlns:a16="http://schemas.microsoft.com/office/drawing/2014/main" id="{6B956F1A-C28E-48BB-9ADA-43BBCA564987}"/>
              </a:ext>
            </a:extLst>
          </p:cNvPr>
          <p:cNvSpPr>
            <a:spLocks noGrp="1"/>
          </p:cNvSpPr>
          <p:nvPr>
            <p:ph type="title"/>
          </p:nvPr>
        </p:nvSpPr>
        <p:spPr>
          <a:xfrm>
            <a:off x="8560024" y="1442916"/>
            <a:ext cx="3238829" cy="3252231"/>
          </a:xfrm>
        </p:spPr>
        <p:txBody>
          <a:bodyPr vert="horz" lIns="91440" tIns="45720" rIns="91440" bIns="45720" rtlCol="0" anchor="ctr">
            <a:normAutofit/>
          </a:bodyPr>
          <a:lstStyle/>
          <a:p>
            <a:pPr algn="ctr">
              <a:lnSpc>
                <a:spcPct val="83000"/>
              </a:lnSpc>
            </a:pPr>
            <a:r>
              <a:rPr lang="en-US" sz="3400" cap="all" spc="-100" dirty="0">
                <a:solidFill>
                  <a:srgbClr val="FFFFFF"/>
                </a:solidFill>
              </a:rPr>
              <a:t>Course Information for </a:t>
            </a:r>
            <a:br>
              <a:rPr lang="en-US" sz="3400" cap="all" spc="-100" dirty="0">
                <a:solidFill>
                  <a:srgbClr val="FFFFFF"/>
                </a:solidFill>
              </a:rPr>
            </a:br>
            <a:r>
              <a:rPr lang="en-US" sz="3400" cap="all" spc="-100" dirty="0">
                <a:solidFill>
                  <a:srgbClr val="FFFFFF"/>
                </a:solidFill>
              </a:rPr>
              <a:t>MDB1032 </a:t>
            </a:r>
            <a:br>
              <a:rPr lang="en-US" sz="3400" cap="all" spc="-100" dirty="0">
                <a:solidFill>
                  <a:srgbClr val="FFFFFF"/>
                </a:solidFill>
              </a:rPr>
            </a:br>
            <a:r>
              <a:rPr lang="en-US" sz="3400" cap="all" spc="-100" dirty="0">
                <a:solidFill>
                  <a:srgbClr val="FFFFFF"/>
                </a:solidFill>
              </a:rPr>
              <a:t>Advanced English 2</a:t>
            </a:r>
          </a:p>
        </p:txBody>
      </p:sp>
      <p:sp>
        <p:nvSpPr>
          <p:cNvPr id="56" name="Rectangle 55">
            <a:extLst>
              <a:ext uri="{FF2B5EF4-FFF2-40B4-BE49-F238E27FC236}">
                <a16:creationId xmlns:a16="http://schemas.microsoft.com/office/drawing/2014/main" id="{4938E77B-2D55-443A-B818-B0FAA91DB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EC461B9-084D-4CA0-9EED-3423D95C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60" name="Rectangle 59">
            <a:extLst>
              <a:ext uri="{FF2B5EF4-FFF2-40B4-BE49-F238E27FC236}">
                <a16:creationId xmlns:a16="http://schemas.microsoft.com/office/drawing/2014/main" id="{AA2D137E-4AAA-4448-A6B6-4AFD043D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chemeClr val="tx1">
                <a:lumMod val="75000"/>
                <a:lumOff val="25000"/>
              </a:schemeClr>
            </a:solidFill>
            <a:prstDash val="solid"/>
            <a:miter lim="800000"/>
          </a:ln>
          <a:effectLst/>
        </p:spPr>
      </p:sp>
      <p:sp>
        <p:nvSpPr>
          <p:cNvPr id="62" name="Rectangle 61">
            <a:extLst>
              <a:ext uri="{FF2B5EF4-FFF2-40B4-BE49-F238E27FC236}">
                <a16:creationId xmlns:a16="http://schemas.microsoft.com/office/drawing/2014/main" id="{B5B8A1BE-4362-4A90-A8B7-02ABA232F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4" name="Straight Connector 63">
            <a:extLst>
              <a:ext uri="{FF2B5EF4-FFF2-40B4-BE49-F238E27FC236}">
                <a16:creationId xmlns:a16="http://schemas.microsoft.com/office/drawing/2014/main" id="{40F0D77D-9216-47F5-A7AC-E5C6262465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78C6B5A-4F4B-4CCE-A018-D2FB78BF0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F24FB2-39B1-417D-90D1-C3E47390EA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114499E-E831-B945-A554-F36ACB564EE2}"/>
              </a:ext>
            </a:extLst>
          </p:cNvPr>
          <p:cNvPicPr>
            <a:picLocks noChangeAspect="1"/>
          </p:cNvPicPr>
          <p:nvPr/>
        </p:nvPicPr>
        <p:blipFill>
          <a:blip r:embed="rId3"/>
          <a:stretch>
            <a:fillRect/>
          </a:stretch>
        </p:blipFill>
        <p:spPr>
          <a:xfrm>
            <a:off x="1289660" y="2583198"/>
            <a:ext cx="5600244" cy="2090554"/>
          </a:xfrm>
          <a:prstGeom prst="rect">
            <a:avLst/>
          </a:prstGeom>
        </p:spPr>
      </p:pic>
    </p:spTree>
    <p:extLst>
      <p:ext uri="{BB962C8B-B14F-4D97-AF65-F5344CB8AC3E}">
        <p14:creationId xmlns:p14="http://schemas.microsoft.com/office/powerpoint/2010/main" val="185890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8C3AF465-2D2C-2A45-95A0-C1B4A6BB8561}"/>
              </a:ext>
            </a:extLst>
          </p:cNvPr>
          <p:cNvSpPr>
            <a:spLocks noGrp="1"/>
          </p:cNvSpPr>
          <p:nvPr>
            <p:ph type="title"/>
          </p:nvPr>
        </p:nvSpPr>
        <p:spPr>
          <a:xfrm>
            <a:off x="573409" y="559477"/>
            <a:ext cx="3765200" cy="5709931"/>
          </a:xfrm>
        </p:spPr>
        <p:txBody>
          <a:bodyPr>
            <a:normAutofit/>
          </a:bodyPr>
          <a:lstStyle/>
          <a:p>
            <a:pPr algn="ctr"/>
            <a:r>
              <a:rPr lang="tr-TR" b="1"/>
              <a:t>Course Description</a:t>
            </a:r>
          </a:p>
        </p:txBody>
      </p:sp>
      <p:graphicFrame>
        <p:nvGraphicFramePr>
          <p:cNvPr id="13" name="Content Placeholder 2">
            <a:extLst>
              <a:ext uri="{FF2B5EF4-FFF2-40B4-BE49-F238E27FC236}">
                <a16:creationId xmlns:a16="http://schemas.microsoft.com/office/drawing/2014/main" id="{38A60EA0-60C4-4DC0-BB8F-B39F5870E3C7}"/>
              </a:ext>
            </a:extLst>
          </p:cNvPr>
          <p:cNvGraphicFramePr>
            <a:graphicFrameLocks noGrp="1"/>
          </p:cNvGraphicFramePr>
          <p:nvPr>
            <p:ph idx="1"/>
            <p:extLst>
              <p:ext uri="{D42A27DB-BD31-4B8C-83A1-F6EECF244321}">
                <p14:modId xmlns:p14="http://schemas.microsoft.com/office/powerpoint/2010/main" val="335499423"/>
              </p:ext>
            </p:extLst>
          </p:nvPr>
        </p:nvGraphicFramePr>
        <p:xfrm>
          <a:off x="4993008" y="383286"/>
          <a:ext cx="6845424" cy="6059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2209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13313" name="Title 1">
            <a:extLst>
              <a:ext uri="{FF2B5EF4-FFF2-40B4-BE49-F238E27FC236}">
                <a16:creationId xmlns:a16="http://schemas.microsoft.com/office/drawing/2014/main" id="{813E7E7F-4E87-F944-A1E4-49EBCF6A70B4}"/>
              </a:ext>
            </a:extLst>
          </p:cNvPr>
          <p:cNvSpPr>
            <a:spLocks noGrp="1" noChangeArrowheads="1"/>
          </p:cNvSpPr>
          <p:nvPr>
            <p:ph type="title"/>
          </p:nvPr>
        </p:nvSpPr>
        <p:spPr>
          <a:xfrm>
            <a:off x="573409" y="559477"/>
            <a:ext cx="3765200" cy="5709931"/>
          </a:xfrm>
        </p:spPr>
        <p:txBody>
          <a:bodyPr>
            <a:normAutofit/>
          </a:bodyPr>
          <a:lstStyle/>
          <a:p>
            <a:pPr algn="ctr"/>
            <a:r>
              <a:rPr lang="tr-TR" altLang="tr-TR" b="1" dirty="0" err="1"/>
              <a:t>The</a:t>
            </a:r>
            <a:r>
              <a:rPr lang="tr-TR" altLang="tr-TR" b="1" dirty="0"/>
              <a:t> </a:t>
            </a:r>
            <a:r>
              <a:rPr lang="tr-TR" altLang="tr-TR" b="1" dirty="0" err="1"/>
              <a:t>reading</a:t>
            </a:r>
            <a:r>
              <a:rPr lang="tr-TR" altLang="tr-TR" b="1" dirty="0"/>
              <a:t> </a:t>
            </a:r>
            <a:r>
              <a:rPr lang="tr-TR" altLang="tr-TR" b="1" dirty="0" err="1"/>
              <a:t>component</a:t>
            </a:r>
            <a:endParaRPr lang="tr-TR" altLang="tr-TR" b="1" dirty="0"/>
          </a:p>
        </p:txBody>
      </p:sp>
      <p:graphicFrame>
        <p:nvGraphicFramePr>
          <p:cNvPr id="13315" name="Content Placeholder 2">
            <a:extLst>
              <a:ext uri="{FF2B5EF4-FFF2-40B4-BE49-F238E27FC236}">
                <a16:creationId xmlns:a16="http://schemas.microsoft.com/office/drawing/2014/main" id="{9DF4CE49-464E-4A06-82DD-FAEEF9053D1E}"/>
              </a:ext>
            </a:extLst>
          </p:cNvPr>
          <p:cNvGraphicFramePr>
            <a:graphicFrameLocks noGrp="1"/>
          </p:cNvGraphicFramePr>
          <p:nvPr>
            <p:ph idx="1"/>
            <p:extLst>
              <p:ext uri="{D42A27DB-BD31-4B8C-83A1-F6EECF244321}">
                <p14:modId xmlns:p14="http://schemas.microsoft.com/office/powerpoint/2010/main" val="1361161567"/>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339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C5C8A5C2-71AE-3B43-BF38-D4CF30A923C0}"/>
              </a:ext>
            </a:extLst>
          </p:cNvPr>
          <p:cNvSpPr>
            <a:spLocks noGrp="1"/>
          </p:cNvSpPr>
          <p:nvPr>
            <p:ph type="title"/>
          </p:nvPr>
        </p:nvSpPr>
        <p:spPr>
          <a:xfrm>
            <a:off x="573409" y="559477"/>
            <a:ext cx="3765200" cy="5709931"/>
          </a:xfrm>
        </p:spPr>
        <p:txBody>
          <a:bodyPr rtlCol="0">
            <a:normAutofit/>
          </a:bodyPr>
          <a:lstStyle/>
          <a:p>
            <a:pPr algn="ctr" fontAlgn="auto">
              <a:spcAft>
                <a:spcPts val="0"/>
              </a:spcAft>
              <a:defRPr/>
            </a:pPr>
            <a:r>
              <a:rPr lang="tr-TR" sz="4400" b="1" dirty="0" err="1"/>
              <a:t>Regarding</a:t>
            </a:r>
            <a:r>
              <a:rPr lang="tr-TR" sz="4400" b="1" dirty="0"/>
              <a:t> </a:t>
            </a:r>
            <a:r>
              <a:rPr lang="tr-TR" sz="4400" b="1" dirty="0" err="1"/>
              <a:t>the</a:t>
            </a:r>
            <a:r>
              <a:rPr lang="tr-TR" sz="4400" b="1" dirty="0"/>
              <a:t> </a:t>
            </a:r>
            <a:r>
              <a:rPr lang="tr-TR" sz="4400" b="1" dirty="0" err="1"/>
              <a:t>reading</a:t>
            </a:r>
            <a:r>
              <a:rPr lang="tr-TR" sz="4400" b="1" dirty="0"/>
              <a:t> </a:t>
            </a:r>
            <a:r>
              <a:rPr lang="tr-TR" sz="4400" b="1" dirty="0" err="1"/>
              <a:t>skill</a:t>
            </a:r>
            <a:r>
              <a:rPr lang="tr-TR" sz="4400" b="1" dirty="0"/>
              <a:t>, Advanced English II </a:t>
            </a:r>
            <a:r>
              <a:rPr lang="tr-TR" sz="4400" b="1" dirty="0" err="1"/>
              <a:t>course</a:t>
            </a:r>
            <a:r>
              <a:rPr lang="tr-TR" sz="4400" b="1" dirty="0"/>
              <a:t> </a:t>
            </a:r>
            <a:r>
              <a:rPr lang="tr-TR" sz="4400" b="1" dirty="0" err="1"/>
              <a:t>reinforces</a:t>
            </a:r>
            <a:r>
              <a:rPr lang="tr-TR" sz="4400" b="1" dirty="0"/>
              <a:t> </a:t>
            </a:r>
            <a:r>
              <a:rPr lang="tr-TR" sz="4400" b="1" dirty="0" err="1"/>
              <a:t>the</a:t>
            </a:r>
            <a:r>
              <a:rPr lang="tr-TR" sz="4400" b="1" dirty="0"/>
              <a:t> </a:t>
            </a:r>
            <a:r>
              <a:rPr lang="tr-TR" sz="4400" b="1" dirty="0" err="1"/>
              <a:t>students</a:t>
            </a:r>
            <a:r>
              <a:rPr lang="tr-TR" sz="4400" b="1" dirty="0"/>
              <a:t>’ </a:t>
            </a:r>
            <a:r>
              <a:rPr lang="tr-TR" sz="4400" b="1" dirty="0" err="1"/>
              <a:t>ability</a:t>
            </a:r>
            <a:r>
              <a:rPr lang="tr-TR" sz="4400" b="1" dirty="0"/>
              <a:t> to</a:t>
            </a:r>
          </a:p>
        </p:txBody>
      </p:sp>
      <p:graphicFrame>
        <p:nvGraphicFramePr>
          <p:cNvPr id="14340" name="Content Placeholder 2">
            <a:extLst>
              <a:ext uri="{FF2B5EF4-FFF2-40B4-BE49-F238E27FC236}">
                <a16:creationId xmlns:a16="http://schemas.microsoft.com/office/drawing/2014/main" id="{E91B5AEA-3C8D-4B7A-9CA4-A86E8E9A5BCF}"/>
              </a:ext>
            </a:extLst>
          </p:cNvPr>
          <p:cNvGraphicFramePr>
            <a:graphicFrameLocks noGrp="1"/>
          </p:cNvGraphicFramePr>
          <p:nvPr>
            <p:ph idx="1"/>
            <p:extLst>
              <p:ext uri="{D42A27DB-BD31-4B8C-83A1-F6EECF244321}">
                <p14:modId xmlns:p14="http://schemas.microsoft.com/office/powerpoint/2010/main" val="173437780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37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15361" name="Title 1">
            <a:extLst>
              <a:ext uri="{FF2B5EF4-FFF2-40B4-BE49-F238E27FC236}">
                <a16:creationId xmlns:a16="http://schemas.microsoft.com/office/drawing/2014/main" id="{2E38CB95-B5F9-7D46-A92E-9C728A1A6019}"/>
              </a:ext>
            </a:extLst>
          </p:cNvPr>
          <p:cNvSpPr>
            <a:spLocks noGrp="1" noChangeArrowheads="1"/>
          </p:cNvSpPr>
          <p:nvPr>
            <p:ph type="title"/>
          </p:nvPr>
        </p:nvSpPr>
        <p:spPr>
          <a:xfrm>
            <a:off x="573409" y="559477"/>
            <a:ext cx="3765200" cy="5709931"/>
          </a:xfrm>
        </p:spPr>
        <p:txBody>
          <a:bodyPr>
            <a:normAutofit/>
          </a:bodyPr>
          <a:lstStyle/>
          <a:p>
            <a:pPr algn="ctr"/>
            <a:r>
              <a:rPr lang="tr-TR" altLang="tr-TR" b="1"/>
              <a:t>The writing component</a:t>
            </a:r>
          </a:p>
        </p:txBody>
      </p:sp>
      <p:graphicFrame>
        <p:nvGraphicFramePr>
          <p:cNvPr id="15363" name="Content Placeholder 2">
            <a:extLst>
              <a:ext uri="{FF2B5EF4-FFF2-40B4-BE49-F238E27FC236}">
                <a16:creationId xmlns:a16="http://schemas.microsoft.com/office/drawing/2014/main" id="{7B47BF18-C498-42C9-A28D-E46D9E2D5300}"/>
              </a:ext>
            </a:extLst>
          </p:cNvPr>
          <p:cNvGraphicFramePr>
            <a:graphicFrameLocks noGrp="1"/>
          </p:cNvGraphicFramePr>
          <p:nvPr>
            <p:ph idx="1"/>
            <p:extLst>
              <p:ext uri="{D42A27DB-BD31-4B8C-83A1-F6EECF244321}">
                <p14:modId xmlns:p14="http://schemas.microsoft.com/office/powerpoint/2010/main" val="4089753087"/>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4146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18433" name="Unvan 1">
            <a:extLst>
              <a:ext uri="{FF2B5EF4-FFF2-40B4-BE49-F238E27FC236}">
                <a16:creationId xmlns:a16="http://schemas.microsoft.com/office/drawing/2014/main" id="{445F1D78-3A16-744F-9336-DC360A12B97E}"/>
              </a:ext>
            </a:extLst>
          </p:cNvPr>
          <p:cNvSpPr>
            <a:spLocks noGrp="1" noChangeArrowheads="1"/>
          </p:cNvSpPr>
          <p:nvPr>
            <p:ph type="title"/>
          </p:nvPr>
        </p:nvSpPr>
        <p:spPr>
          <a:xfrm>
            <a:off x="573409" y="559477"/>
            <a:ext cx="3765200" cy="5709931"/>
          </a:xfrm>
        </p:spPr>
        <p:txBody>
          <a:bodyPr>
            <a:normAutofit/>
          </a:bodyPr>
          <a:lstStyle/>
          <a:p>
            <a:pPr algn="ctr"/>
            <a:r>
              <a:rPr lang="tr-TR" altLang="tr-TR" b="1"/>
              <a:t>Please remember!</a:t>
            </a:r>
          </a:p>
        </p:txBody>
      </p:sp>
      <p:graphicFrame>
        <p:nvGraphicFramePr>
          <p:cNvPr id="18436" name="İçerik Yer Tutucusu 2">
            <a:extLst>
              <a:ext uri="{FF2B5EF4-FFF2-40B4-BE49-F238E27FC236}">
                <a16:creationId xmlns:a16="http://schemas.microsoft.com/office/drawing/2014/main" id="{09D0F9A1-0EE4-4339-A520-3CA64BF8C838}"/>
              </a:ext>
            </a:extLst>
          </p:cNvPr>
          <p:cNvGraphicFramePr>
            <a:graphicFrameLocks noGrp="1"/>
          </p:cNvGraphicFramePr>
          <p:nvPr>
            <p:ph idx="1"/>
            <p:extLst>
              <p:ext uri="{D42A27DB-BD31-4B8C-83A1-F6EECF244321}">
                <p14:modId xmlns:p14="http://schemas.microsoft.com/office/powerpoint/2010/main" val="4255198363"/>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977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999FE9C-D8F9-4F9B-B95B-608C3EF6B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8" name="Rectangle 27">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Graphical user interface, text, application&#10;&#10;Description automatically generated">
            <a:extLst>
              <a:ext uri="{FF2B5EF4-FFF2-40B4-BE49-F238E27FC236}">
                <a16:creationId xmlns:a16="http://schemas.microsoft.com/office/drawing/2014/main" id="{CEA8CA1F-AAA1-0B45-85F7-CA04AF2B3888}"/>
              </a:ext>
            </a:extLst>
          </p:cNvPr>
          <p:cNvPicPr>
            <a:picLocks noChangeAspect="1"/>
          </p:cNvPicPr>
          <p:nvPr/>
        </p:nvPicPr>
        <p:blipFill>
          <a:blip r:embed="rId2"/>
          <a:stretch>
            <a:fillRect/>
          </a:stretch>
        </p:blipFill>
        <p:spPr>
          <a:xfrm>
            <a:off x="4106252" y="1490949"/>
            <a:ext cx="7851052" cy="4239567"/>
          </a:xfrm>
          <a:prstGeom prst="rect">
            <a:avLst/>
          </a:prstGeom>
        </p:spPr>
      </p:pic>
      <p:sp>
        <p:nvSpPr>
          <p:cNvPr id="32" name="Rectangle 31">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a:extLst>
              <a:ext uri="{FF2B5EF4-FFF2-40B4-BE49-F238E27FC236}">
                <a16:creationId xmlns:a16="http://schemas.microsoft.com/office/drawing/2014/main" id="{98940D59-1F79-498B-9AAC-23B7F1231FE2}"/>
              </a:ext>
            </a:extLst>
          </p:cNvPr>
          <p:cNvSpPr>
            <a:spLocks noGrp="1"/>
          </p:cNvSpPr>
          <p:nvPr>
            <p:ph type="title"/>
          </p:nvPr>
        </p:nvSpPr>
        <p:spPr>
          <a:xfrm>
            <a:off x="643433" y="643464"/>
            <a:ext cx="2888344" cy="1428737"/>
          </a:xfrm>
        </p:spPr>
        <p:txBody>
          <a:bodyPr vert="horz" lIns="91440" tIns="45720" rIns="91440" bIns="45720" rtlCol="0" anchor="ctr">
            <a:normAutofit/>
          </a:bodyPr>
          <a:lstStyle/>
          <a:p>
            <a:r>
              <a:rPr lang="en-US" sz="2700" b="1">
                <a:solidFill>
                  <a:srgbClr val="FFFFFF"/>
                </a:solidFill>
              </a:rPr>
              <a:t>Course pack &amp; Supplementary Materials</a:t>
            </a:r>
            <a:r>
              <a:rPr lang="en-US" sz="2700">
                <a:solidFill>
                  <a:srgbClr val="FFFFFF"/>
                </a:solidFill>
              </a:rPr>
              <a:t> </a:t>
            </a:r>
          </a:p>
        </p:txBody>
      </p:sp>
      <p:sp>
        <p:nvSpPr>
          <p:cNvPr id="5" name="Metin Yer Tutucusu 4">
            <a:extLst>
              <a:ext uri="{FF2B5EF4-FFF2-40B4-BE49-F238E27FC236}">
                <a16:creationId xmlns:a16="http://schemas.microsoft.com/office/drawing/2014/main" id="{E60FC179-B18C-4A48-AC78-B22A2ADD66CF}"/>
              </a:ext>
            </a:extLst>
          </p:cNvPr>
          <p:cNvSpPr>
            <a:spLocks noGrp="1"/>
          </p:cNvSpPr>
          <p:nvPr>
            <p:ph type="body" sz="quarter" idx="3"/>
          </p:nvPr>
        </p:nvSpPr>
        <p:spPr>
          <a:xfrm>
            <a:off x="232829" y="2184036"/>
            <a:ext cx="3298947" cy="3869634"/>
          </a:xfrm>
        </p:spPr>
        <p:txBody>
          <a:bodyPr vert="horz" lIns="91440" tIns="45720" rIns="91440" bIns="45720" rtlCol="0">
            <a:normAutofit/>
          </a:bodyPr>
          <a:lstStyle/>
          <a:p>
            <a:pPr algn="l">
              <a:spcAft>
                <a:spcPts val="600"/>
              </a:spcAft>
            </a:pPr>
            <a:r>
              <a:rPr lang="en-US" sz="1600" dirty="0">
                <a:solidFill>
                  <a:srgbClr val="FFFFFF"/>
                </a:solidFill>
              </a:rPr>
              <a:t>can be found on:</a:t>
            </a:r>
          </a:p>
          <a:p>
            <a:pPr algn="l">
              <a:spcAft>
                <a:spcPts val="600"/>
              </a:spcAft>
            </a:pPr>
            <a:endParaRPr lang="en-US" sz="1600" dirty="0">
              <a:solidFill>
                <a:srgbClr val="FFFFFF"/>
              </a:solidFill>
            </a:endParaRPr>
          </a:p>
          <a:p>
            <a:pPr algn="l">
              <a:spcAft>
                <a:spcPts val="600"/>
              </a:spcAft>
            </a:pPr>
            <a:r>
              <a:rPr lang="en-US" sz="1600" dirty="0">
                <a:solidFill>
                  <a:schemeClr val="bg1"/>
                </a:solidFill>
                <a:hlinkClick r:id="rId4">
                  <a:extLst>
                    <a:ext uri="{A12FA001-AC4F-418D-AE19-62706E023703}">
                      <ahyp:hlinkClr xmlns:ahyp="http://schemas.microsoft.com/office/drawing/2018/hyperlinkcolor" val="tx"/>
                    </a:ext>
                  </a:extLst>
                </a:hlinkClick>
              </a:rPr>
              <a:t>https://moodleybd.yildiz.edu.tr/</a:t>
            </a:r>
            <a:r>
              <a:rPr lang="en-US" sz="1600" dirty="0">
                <a:solidFill>
                  <a:schemeClr val="bg1"/>
                </a:solidFill>
              </a:rPr>
              <a:t> </a:t>
            </a:r>
          </a:p>
        </p:txBody>
      </p:sp>
      <p:sp>
        <p:nvSpPr>
          <p:cNvPr id="22" name="Left Arrow 21">
            <a:extLst>
              <a:ext uri="{FF2B5EF4-FFF2-40B4-BE49-F238E27FC236}">
                <a16:creationId xmlns:a16="http://schemas.microsoft.com/office/drawing/2014/main" id="{EEAB7F0F-294B-EF46-9923-0F3392F6DC85}"/>
              </a:ext>
            </a:extLst>
          </p:cNvPr>
          <p:cNvSpPr/>
          <p:nvPr/>
        </p:nvSpPr>
        <p:spPr>
          <a:xfrm>
            <a:off x="7405863" y="5264181"/>
            <a:ext cx="811530" cy="20574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Tree>
    <p:extLst>
      <p:ext uri="{BB962C8B-B14F-4D97-AF65-F5344CB8AC3E}">
        <p14:creationId xmlns:p14="http://schemas.microsoft.com/office/powerpoint/2010/main" val="930571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54256CC-ED13-4844-B4B3-E0EC5E8683C2}"/>
              </a:ext>
            </a:extLst>
          </p:cNvPr>
          <p:cNvSpPr>
            <a:spLocks noGrp="1"/>
          </p:cNvSpPr>
          <p:nvPr>
            <p:ph type="title"/>
          </p:nvPr>
        </p:nvSpPr>
        <p:spPr>
          <a:xfrm>
            <a:off x="687134" y="530997"/>
            <a:ext cx="10058400" cy="859535"/>
          </a:xfrm>
        </p:spPr>
        <p:txBody>
          <a:bodyPr>
            <a:normAutofit/>
          </a:bodyPr>
          <a:lstStyle/>
          <a:p>
            <a:r>
              <a:rPr lang="tr-TR" sz="4000" b="1" dirty="0" err="1"/>
              <a:t>Levels</a:t>
            </a:r>
            <a:r>
              <a:rPr lang="tr-TR" sz="4000" b="1" dirty="0"/>
              <a:t> in DML </a:t>
            </a:r>
            <a:r>
              <a:rPr lang="tr-TR" sz="4000" b="1" dirty="0" err="1"/>
              <a:t>courses</a:t>
            </a:r>
            <a:r>
              <a:rPr lang="tr-TR" sz="4000" b="1" dirty="0"/>
              <a:t>: </a:t>
            </a:r>
            <a:r>
              <a:rPr lang="tr-TR" sz="4000" b="1" dirty="0">
                <a:solidFill>
                  <a:srgbClr val="7030A0"/>
                </a:solidFill>
              </a:rPr>
              <a:t>A2 &amp; </a:t>
            </a:r>
            <a:r>
              <a:rPr lang="tr-TR" sz="4000" b="1" dirty="0">
                <a:solidFill>
                  <a:srgbClr val="CC6600"/>
                </a:solidFill>
              </a:rPr>
              <a:t>B2</a:t>
            </a:r>
          </a:p>
        </p:txBody>
      </p:sp>
      <p:pic>
        <p:nvPicPr>
          <p:cNvPr id="6" name="Resim 5">
            <a:extLst>
              <a:ext uri="{FF2B5EF4-FFF2-40B4-BE49-F238E27FC236}">
                <a16:creationId xmlns:a16="http://schemas.microsoft.com/office/drawing/2014/main" id="{71A6F43E-C333-4F47-BC76-D23D0F4968C7}"/>
              </a:ext>
            </a:extLst>
          </p:cNvPr>
          <p:cNvPicPr>
            <a:picLocks noChangeAspect="1"/>
          </p:cNvPicPr>
          <p:nvPr/>
        </p:nvPicPr>
        <p:blipFill>
          <a:blip r:embed="rId2"/>
          <a:stretch>
            <a:fillRect/>
          </a:stretch>
        </p:blipFill>
        <p:spPr>
          <a:xfrm>
            <a:off x="1427922" y="1368288"/>
            <a:ext cx="8786191" cy="4326833"/>
          </a:xfrm>
          <a:prstGeom prst="rect">
            <a:avLst/>
          </a:prstGeom>
        </p:spPr>
      </p:pic>
      <p:sp>
        <p:nvSpPr>
          <p:cNvPr id="3" name="TextBox 2">
            <a:extLst>
              <a:ext uri="{FF2B5EF4-FFF2-40B4-BE49-F238E27FC236}">
                <a16:creationId xmlns:a16="http://schemas.microsoft.com/office/drawing/2014/main" id="{D07A34E0-B91F-D241-9A8A-C20B4773D9F1}"/>
              </a:ext>
            </a:extLst>
          </p:cNvPr>
          <p:cNvSpPr txBox="1"/>
          <p:nvPr/>
        </p:nvSpPr>
        <p:spPr>
          <a:xfrm>
            <a:off x="3448752" y="3759276"/>
            <a:ext cx="1878496" cy="307777"/>
          </a:xfrm>
          <a:prstGeom prst="rect">
            <a:avLst/>
          </a:prstGeom>
          <a:noFill/>
        </p:spPr>
        <p:txBody>
          <a:bodyPr wrap="square" rtlCol="0">
            <a:spAutoFit/>
          </a:bodyPr>
          <a:lstStyle/>
          <a:p>
            <a:pPr algn="ctr"/>
            <a:r>
              <a:rPr lang="tr-TR" sz="1400" b="1" dirty="0">
                <a:solidFill>
                  <a:srgbClr val="7030A0"/>
                </a:solidFill>
              </a:rPr>
              <a:t>ENGLISH 1/2</a:t>
            </a:r>
          </a:p>
        </p:txBody>
      </p:sp>
      <p:sp>
        <p:nvSpPr>
          <p:cNvPr id="4" name="TextBox 3">
            <a:extLst>
              <a:ext uri="{FF2B5EF4-FFF2-40B4-BE49-F238E27FC236}">
                <a16:creationId xmlns:a16="http://schemas.microsoft.com/office/drawing/2014/main" id="{866DF9D3-2D4A-EE41-8A43-4278D5560E5D}"/>
              </a:ext>
            </a:extLst>
          </p:cNvPr>
          <p:cNvSpPr txBox="1"/>
          <p:nvPr/>
        </p:nvSpPr>
        <p:spPr>
          <a:xfrm>
            <a:off x="6036687" y="1308655"/>
            <a:ext cx="1664482" cy="2462213"/>
          </a:xfrm>
          <a:prstGeom prst="rect">
            <a:avLst/>
          </a:prstGeom>
          <a:noFill/>
        </p:spPr>
        <p:txBody>
          <a:bodyPr wrap="square" rtlCol="0">
            <a:spAutoFit/>
          </a:bodyPr>
          <a:lstStyle/>
          <a:p>
            <a:pPr algn="ctr"/>
            <a:r>
              <a:rPr lang="tr-TR" sz="1400" b="1" dirty="0">
                <a:solidFill>
                  <a:srgbClr val="CC6600"/>
                </a:solidFill>
              </a:rPr>
              <a:t>ADVANCED ENGLISH 1/2 &amp; READING AND SPEAKING IN ENGLISH &amp; BUSINESS ENGLISH</a:t>
            </a:r>
          </a:p>
          <a:p>
            <a:pPr algn="ctr"/>
            <a:endParaRPr lang="tr-TR" sz="1400" b="1" dirty="0"/>
          </a:p>
          <a:p>
            <a:pPr algn="ctr"/>
            <a:endParaRPr lang="tr-TR" sz="1400" b="1" dirty="0"/>
          </a:p>
          <a:p>
            <a:pPr algn="ctr"/>
            <a:endParaRPr lang="tr-TR" sz="1400" b="1" dirty="0"/>
          </a:p>
          <a:p>
            <a:pPr algn="ctr"/>
            <a:endParaRPr lang="tr-TR" sz="1400" b="1" dirty="0"/>
          </a:p>
        </p:txBody>
      </p:sp>
      <p:sp>
        <p:nvSpPr>
          <p:cNvPr id="5" name="TextBox 4">
            <a:extLst>
              <a:ext uri="{FF2B5EF4-FFF2-40B4-BE49-F238E27FC236}">
                <a16:creationId xmlns:a16="http://schemas.microsoft.com/office/drawing/2014/main" id="{D0482567-B85D-684A-BD9C-9DB0FCD10D84}"/>
              </a:ext>
            </a:extLst>
          </p:cNvPr>
          <p:cNvSpPr txBox="1"/>
          <p:nvPr/>
        </p:nvSpPr>
        <p:spPr>
          <a:xfrm>
            <a:off x="6578600" y="5957671"/>
            <a:ext cx="5511800" cy="369332"/>
          </a:xfrm>
          <a:prstGeom prst="rect">
            <a:avLst/>
          </a:prstGeom>
          <a:noFill/>
        </p:spPr>
        <p:txBody>
          <a:bodyPr wrap="square" rtlCol="0">
            <a:spAutoFit/>
          </a:bodyPr>
          <a:lstStyle/>
          <a:p>
            <a:r>
              <a:rPr lang="en-TR" b="1" i="1" dirty="0">
                <a:solidFill>
                  <a:srgbClr val="C00000"/>
                </a:solidFill>
              </a:rPr>
              <a:t>Common European Framework of R</a:t>
            </a:r>
            <a:r>
              <a:rPr lang="en-US" b="1" i="1" dirty="0">
                <a:solidFill>
                  <a:srgbClr val="C00000"/>
                </a:solidFill>
              </a:rPr>
              <a:t>e</a:t>
            </a:r>
            <a:r>
              <a:rPr lang="en-TR" b="1" i="1" dirty="0">
                <a:solidFill>
                  <a:srgbClr val="C00000"/>
                </a:solidFill>
              </a:rPr>
              <a:t>ference </a:t>
            </a:r>
          </a:p>
        </p:txBody>
      </p:sp>
    </p:spTree>
    <p:extLst>
      <p:ext uri="{BB962C8B-B14F-4D97-AF65-F5344CB8AC3E}">
        <p14:creationId xmlns:p14="http://schemas.microsoft.com/office/powerpoint/2010/main" val="1397142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8" name="Rectangle 87">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0" name="Rectangle 89">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2" name="Group 91">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93" name="Straight Connector 92">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A093A349-1A08-4AF6-8637-F5B806D9F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6" name="Unvan 5">
            <a:extLst>
              <a:ext uri="{FF2B5EF4-FFF2-40B4-BE49-F238E27FC236}">
                <a16:creationId xmlns:a16="http://schemas.microsoft.com/office/drawing/2014/main" id="{6B956F1A-C28E-48BB-9ADA-43BBCA564987}"/>
              </a:ext>
            </a:extLst>
          </p:cNvPr>
          <p:cNvSpPr>
            <a:spLocks noGrp="1"/>
          </p:cNvSpPr>
          <p:nvPr>
            <p:ph type="title"/>
          </p:nvPr>
        </p:nvSpPr>
        <p:spPr>
          <a:xfrm>
            <a:off x="8560024" y="1442916"/>
            <a:ext cx="3238829" cy="3252231"/>
          </a:xfrm>
        </p:spPr>
        <p:txBody>
          <a:bodyPr vert="horz" lIns="91440" tIns="45720" rIns="91440" bIns="45720" rtlCol="0" anchor="ctr">
            <a:normAutofit/>
          </a:bodyPr>
          <a:lstStyle/>
          <a:p>
            <a:pPr algn="ctr">
              <a:lnSpc>
                <a:spcPct val="83000"/>
              </a:lnSpc>
            </a:pPr>
            <a:r>
              <a:rPr lang="en-US" sz="3400" cap="all" spc="-100" dirty="0">
                <a:solidFill>
                  <a:srgbClr val="FFFFFF"/>
                </a:solidFill>
              </a:rPr>
              <a:t>Course Information for </a:t>
            </a:r>
            <a:br>
              <a:rPr lang="en-US" sz="3400" cap="all" spc="-100" dirty="0">
                <a:solidFill>
                  <a:srgbClr val="FFFFFF"/>
                </a:solidFill>
              </a:rPr>
            </a:br>
            <a:r>
              <a:rPr lang="en-US" sz="3400" cap="all" spc="-100" dirty="0">
                <a:solidFill>
                  <a:srgbClr val="FFFFFF"/>
                </a:solidFill>
              </a:rPr>
              <a:t>MDB3032 </a:t>
            </a:r>
            <a:br>
              <a:rPr lang="en-US" sz="3400" cap="all" spc="-100" dirty="0">
                <a:solidFill>
                  <a:srgbClr val="FFFFFF"/>
                </a:solidFill>
              </a:rPr>
            </a:br>
            <a:r>
              <a:rPr lang="en-US" sz="3400" cap="all" spc="-100" dirty="0">
                <a:solidFill>
                  <a:srgbClr val="FFFFFF"/>
                </a:solidFill>
              </a:rPr>
              <a:t>BUSINESS English</a:t>
            </a:r>
          </a:p>
        </p:txBody>
      </p:sp>
      <p:sp>
        <p:nvSpPr>
          <p:cNvPr id="99" name="Rectangle 98">
            <a:extLst>
              <a:ext uri="{FF2B5EF4-FFF2-40B4-BE49-F238E27FC236}">
                <a16:creationId xmlns:a16="http://schemas.microsoft.com/office/drawing/2014/main" id="{4938E77B-2D55-443A-B818-B0FAA91DB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6EC461B9-084D-4CA0-9EED-3423D95C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03" name="Rectangle 102">
            <a:extLst>
              <a:ext uri="{FF2B5EF4-FFF2-40B4-BE49-F238E27FC236}">
                <a16:creationId xmlns:a16="http://schemas.microsoft.com/office/drawing/2014/main" id="{AA2D137E-4AAA-4448-A6B6-4AFD043D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chemeClr val="tx1">
                <a:lumMod val="75000"/>
                <a:lumOff val="25000"/>
              </a:schemeClr>
            </a:solidFill>
            <a:prstDash val="solid"/>
            <a:miter lim="800000"/>
          </a:ln>
          <a:effectLst/>
        </p:spPr>
      </p:sp>
      <p:sp>
        <p:nvSpPr>
          <p:cNvPr id="105" name="Rectangle 104">
            <a:extLst>
              <a:ext uri="{FF2B5EF4-FFF2-40B4-BE49-F238E27FC236}">
                <a16:creationId xmlns:a16="http://schemas.microsoft.com/office/drawing/2014/main" id="{B5B8A1BE-4362-4A90-A8B7-02ABA232F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7" name="Straight Connector 106">
            <a:extLst>
              <a:ext uri="{FF2B5EF4-FFF2-40B4-BE49-F238E27FC236}">
                <a16:creationId xmlns:a16="http://schemas.microsoft.com/office/drawing/2014/main" id="{40F0D77D-9216-47F5-A7AC-E5C6262465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78C6B5A-4F4B-4CCE-A018-D2FB78BF0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0F24FB2-39B1-417D-90D1-C3E47390EA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5" name="Picture 4" descr="A picture containing person, man&#10;&#10;Description automatically generated">
            <a:extLst>
              <a:ext uri="{FF2B5EF4-FFF2-40B4-BE49-F238E27FC236}">
                <a16:creationId xmlns:a16="http://schemas.microsoft.com/office/drawing/2014/main" id="{CE92CBC5-5761-374E-8045-DEAEE452691E}"/>
              </a:ext>
            </a:extLst>
          </p:cNvPr>
          <p:cNvPicPr>
            <a:picLocks noChangeAspect="1"/>
          </p:cNvPicPr>
          <p:nvPr/>
        </p:nvPicPr>
        <p:blipFill>
          <a:blip r:embed="rId3"/>
          <a:stretch>
            <a:fillRect/>
          </a:stretch>
        </p:blipFill>
        <p:spPr>
          <a:xfrm>
            <a:off x="823670" y="1834661"/>
            <a:ext cx="6557718" cy="3017755"/>
          </a:xfrm>
          <a:prstGeom prst="rect">
            <a:avLst/>
          </a:prstGeom>
        </p:spPr>
      </p:pic>
    </p:spTree>
    <p:extLst>
      <p:ext uri="{BB962C8B-B14F-4D97-AF65-F5344CB8AC3E}">
        <p14:creationId xmlns:p14="http://schemas.microsoft.com/office/powerpoint/2010/main" val="896149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8C3AF465-2D2C-2A45-95A0-C1B4A6BB8561}"/>
              </a:ext>
            </a:extLst>
          </p:cNvPr>
          <p:cNvSpPr>
            <a:spLocks noGrp="1"/>
          </p:cNvSpPr>
          <p:nvPr>
            <p:ph type="title"/>
          </p:nvPr>
        </p:nvSpPr>
        <p:spPr>
          <a:xfrm>
            <a:off x="573409" y="559477"/>
            <a:ext cx="3765200" cy="5709931"/>
          </a:xfrm>
        </p:spPr>
        <p:txBody>
          <a:bodyPr>
            <a:normAutofit/>
          </a:bodyPr>
          <a:lstStyle/>
          <a:p>
            <a:pPr algn="ctr"/>
            <a:r>
              <a:rPr lang="tr-TR" b="1"/>
              <a:t>Course </a:t>
            </a:r>
            <a:r>
              <a:rPr lang="tr-TR" b="1" err="1"/>
              <a:t>Description</a:t>
            </a:r>
            <a:endParaRPr lang="tr-TR" b="1"/>
          </a:p>
        </p:txBody>
      </p:sp>
      <p:graphicFrame>
        <p:nvGraphicFramePr>
          <p:cNvPr id="14" name="Content Placeholder 2">
            <a:extLst>
              <a:ext uri="{FF2B5EF4-FFF2-40B4-BE49-F238E27FC236}">
                <a16:creationId xmlns:a16="http://schemas.microsoft.com/office/drawing/2014/main" id="{C1AA789C-614F-49E3-B2CA-662114DD2F05}"/>
              </a:ext>
            </a:extLst>
          </p:cNvPr>
          <p:cNvGraphicFramePr>
            <a:graphicFrameLocks noGrp="1"/>
          </p:cNvGraphicFramePr>
          <p:nvPr>
            <p:ph idx="1"/>
            <p:extLst>
              <p:ext uri="{D42A27DB-BD31-4B8C-83A1-F6EECF244321}">
                <p14:modId xmlns:p14="http://schemas.microsoft.com/office/powerpoint/2010/main" val="339912952"/>
              </p:ext>
            </p:extLst>
          </p:nvPr>
        </p:nvGraphicFramePr>
        <p:xfrm>
          <a:off x="4993008" y="237744"/>
          <a:ext cx="6964296" cy="6382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132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44ED18C4-67E3-43CE-9EC7-3809C35EE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9">
            <a:extLst>
              <a:ext uri="{FF2B5EF4-FFF2-40B4-BE49-F238E27FC236}">
                <a16:creationId xmlns:a16="http://schemas.microsoft.com/office/drawing/2014/main" id="{FBE714BB-FFC1-4759-9828-5B89BFD7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ln w="6350" cap="flat" cmpd="sng" algn="ctr">
            <a:noFill/>
            <a:prstDash val="solid"/>
          </a:ln>
          <a:effectLst>
            <a:softEdge rad="0"/>
          </a:effectLst>
        </p:spPr>
      </p:sp>
      <p:sp>
        <p:nvSpPr>
          <p:cNvPr id="18" name="Rectangle 11">
            <a:extLst>
              <a:ext uri="{FF2B5EF4-FFF2-40B4-BE49-F238E27FC236}">
                <a16:creationId xmlns:a16="http://schemas.microsoft.com/office/drawing/2014/main" id="{8E0541FA-C333-41B0-AC8A-A3423BC48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accent1"/>
          </a:solidFill>
          <a:ln w="6350" cap="flat" cmpd="sng" algn="ctr">
            <a:noFill/>
            <a:prstDash val="solid"/>
          </a:ln>
          <a:effectLst>
            <a:softEdge rad="0"/>
          </a:effectLst>
        </p:spPr>
      </p:sp>
      <p:sp>
        <p:nvSpPr>
          <p:cNvPr id="2" name="Title 1">
            <a:extLst>
              <a:ext uri="{FF2B5EF4-FFF2-40B4-BE49-F238E27FC236}">
                <a16:creationId xmlns:a16="http://schemas.microsoft.com/office/drawing/2014/main" id="{86456FFC-9DEF-544D-8A99-DC3A10928E51}"/>
              </a:ext>
            </a:extLst>
          </p:cNvPr>
          <p:cNvSpPr>
            <a:spLocks noGrp="1"/>
          </p:cNvSpPr>
          <p:nvPr>
            <p:ph type="title"/>
          </p:nvPr>
        </p:nvSpPr>
        <p:spPr>
          <a:xfrm>
            <a:off x="556428" y="1112108"/>
            <a:ext cx="3754169" cy="4638936"/>
          </a:xfrm>
        </p:spPr>
        <p:txBody>
          <a:bodyPr anchor="t">
            <a:normAutofit/>
          </a:bodyPr>
          <a:lstStyle/>
          <a:p>
            <a:pPr algn="ctr"/>
            <a:r>
              <a:rPr lang="en-US" sz="4000" dirty="0">
                <a:solidFill>
                  <a:srgbClr val="FFFFFF"/>
                </a:solidFill>
              </a:rPr>
              <a:t>C</a:t>
            </a:r>
            <a:r>
              <a:rPr lang="en-TR" sz="4000" dirty="0">
                <a:solidFill>
                  <a:srgbClr val="FFFFFF"/>
                </a:solidFill>
              </a:rPr>
              <a:t>ourse Design</a:t>
            </a:r>
          </a:p>
        </p:txBody>
      </p:sp>
      <p:sp>
        <p:nvSpPr>
          <p:cNvPr id="3" name="Content Placeholder 2">
            <a:extLst>
              <a:ext uri="{FF2B5EF4-FFF2-40B4-BE49-F238E27FC236}">
                <a16:creationId xmlns:a16="http://schemas.microsoft.com/office/drawing/2014/main" id="{94C35349-925C-404A-A100-FF2ECF5C76CA}"/>
              </a:ext>
            </a:extLst>
          </p:cNvPr>
          <p:cNvSpPr>
            <a:spLocks noGrp="1"/>
          </p:cNvSpPr>
          <p:nvPr>
            <p:ph idx="1"/>
          </p:nvPr>
        </p:nvSpPr>
        <p:spPr>
          <a:xfrm>
            <a:off x="5375415" y="1112108"/>
            <a:ext cx="5939709" cy="4638936"/>
          </a:xfrm>
        </p:spPr>
        <p:txBody>
          <a:bodyPr>
            <a:normAutofit/>
          </a:bodyPr>
          <a:lstStyle/>
          <a:p>
            <a:pPr>
              <a:lnSpc>
                <a:spcPct val="90000"/>
              </a:lnSpc>
            </a:pPr>
            <a:r>
              <a:rPr lang="en-US"/>
              <a:t>The priority in the design of Business English course is to help students gain oral and written communicative skills for business life, especially for foreign companies or establishments. </a:t>
            </a:r>
          </a:p>
          <a:p>
            <a:pPr>
              <a:lnSpc>
                <a:spcPct val="90000"/>
              </a:lnSpc>
            </a:pPr>
            <a:r>
              <a:rPr lang="en-US"/>
              <a:t>The students who take up Business English course will be able to use proper vocabulary and language patterns in appropriate business contexts, get to know workplace protocols through listening, speaking and writing activities and learn how different people from different cultures act in the business environment, learn teamwork with the help of group activities. </a:t>
            </a:r>
          </a:p>
          <a:p>
            <a:pPr>
              <a:lnSpc>
                <a:spcPct val="90000"/>
              </a:lnSpc>
            </a:pPr>
            <a:r>
              <a:rPr lang="en-US"/>
              <a:t>The general outline of the course includes business life matters like socializing in business environments, telephone conversations, meetings, interviews, business correspondence, and presentations. </a:t>
            </a:r>
            <a:endParaRPr lang="en-TR"/>
          </a:p>
        </p:txBody>
      </p:sp>
    </p:spTree>
    <p:extLst>
      <p:ext uri="{BB962C8B-B14F-4D97-AF65-F5344CB8AC3E}">
        <p14:creationId xmlns:p14="http://schemas.microsoft.com/office/powerpoint/2010/main" val="3994877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999FE9C-D8F9-4F9B-B95B-608C3EF6B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9" name="Rectangle 28">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31" name="Rectangle 30">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Graphical user interface, text, application&#10;&#10;Description automatically generated">
            <a:extLst>
              <a:ext uri="{FF2B5EF4-FFF2-40B4-BE49-F238E27FC236}">
                <a16:creationId xmlns:a16="http://schemas.microsoft.com/office/drawing/2014/main" id="{CEA8CA1F-AAA1-0B45-85F7-CA04AF2B3888}"/>
              </a:ext>
            </a:extLst>
          </p:cNvPr>
          <p:cNvPicPr>
            <a:picLocks noChangeAspect="1"/>
          </p:cNvPicPr>
          <p:nvPr/>
        </p:nvPicPr>
        <p:blipFill>
          <a:blip r:embed="rId2"/>
          <a:stretch>
            <a:fillRect/>
          </a:stretch>
        </p:blipFill>
        <p:spPr>
          <a:xfrm>
            <a:off x="4667497" y="1490950"/>
            <a:ext cx="6880072" cy="3715238"/>
          </a:xfrm>
          <a:prstGeom prst="rect">
            <a:avLst/>
          </a:prstGeom>
        </p:spPr>
      </p:pic>
      <p:sp>
        <p:nvSpPr>
          <p:cNvPr id="33" name="Rectangle 32">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a:extLst>
              <a:ext uri="{FF2B5EF4-FFF2-40B4-BE49-F238E27FC236}">
                <a16:creationId xmlns:a16="http://schemas.microsoft.com/office/drawing/2014/main" id="{98940D59-1F79-498B-9AAC-23B7F1231FE2}"/>
              </a:ext>
            </a:extLst>
          </p:cNvPr>
          <p:cNvSpPr>
            <a:spLocks noGrp="1"/>
          </p:cNvSpPr>
          <p:nvPr>
            <p:ph type="title"/>
          </p:nvPr>
        </p:nvSpPr>
        <p:spPr>
          <a:xfrm>
            <a:off x="643433" y="643464"/>
            <a:ext cx="2888344" cy="1428737"/>
          </a:xfrm>
        </p:spPr>
        <p:txBody>
          <a:bodyPr vert="horz" lIns="91440" tIns="45720" rIns="91440" bIns="45720" rtlCol="0" anchor="ctr">
            <a:normAutofit/>
          </a:bodyPr>
          <a:lstStyle/>
          <a:p>
            <a:r>
              <a:rPr lang="en-US" sz="2700" b="1" dirty="0">
                <a:solidFill>
                  <a:srgbClr val="FFFFFF"/>
                </a:solidFill>
              </a:rPr>
              <a:t>Course pack &amp; Supplementary Materials</a:t>
            </a:r>
            <a:r>
              <a:rPr lang="en-US" sz="2700" dirty="0">
                <a:solidFill>
                  <a:srgbClr val="FFFFFF"/>
                </a:solidFill>
              </a:rPr>
              <a:t> </a:t>
            </a:r>
          </a:p>
        </p:txBody>
      </p:sp>
      <p:sp>
        <p:nvSpPr>
          <p:cNvPr id="5" name="Metin Yer Tutucusu 4">
            <a:extLst>
              <a:ext uri="{FF2B5EF4-FFF2-40B4-BE49-F238E27FC236}">
                <a16:creationId xmlns:a16="http://schemas.microsoft.com/office/drawing/2014/main" id="{E60FC179-B18C-4A48-AC78-B22A2ADD66CF}"/>
              </a:ext>
            </a:extLst>
          </p:cNvPr>
          <p:cNvSpPr>
            <a:spLocks noGrp="1"/>
          </p:cNvSpPr>
          <p:nvPr>
            <p:ph type="body" sz="quarter" idx="3"/>
          </p:nvPr>
        </p:nvSpPr>
        <p:spPr>
          <a:xfrm>
            <a:off x="643337" y="2184036"/>
            <a:ext cx="2888439" cy="3869634"/>
          </a:xfrm>
        </p:spPr>
        <p:txBody>
          <a:bodyPr vert="horz" lIns="91440" tIns="45720" rIns="91440" bIns="45720" rtlCol="0">
            <a:normAutofit/>
          </a:bodyPr>
          <a:lstStyle/>
          <a:p>
            <a:pPr algn="l">
              <a:spcAft>
                <a:spcPts val="600"/>
              </a:spcAft>
            </a:pPr>
            <a:r>
              <a:rPr lang="en-US" sz="1600" dirty="0">
                <a:solidFill>
                  <a:srgbClr val="FFFFFF"/>
                </a:solidFill>
              </a:rPr>
              <a:t>can be found on:</a:t>
            </a:r>
          </a:p>
          <a:p>
            <a:pPr indent="-182880" algn="l">
              <a:spcAft>
                <a:spcPts val="600"/>
              </a:spcAft>
              <a:buFont typeface="Garamond" pitchFamily="18" charset="0"/>
              <a:buChar char="◦"/>
            </a:pPr>
            <a:endParaRPr lang="en-US" sz="1600" dirty="0">
              <a:solidFill>
                <a:srgbClr val="FFFFFF"/>
              </a:solidFill>
            </a:endParaRPr>
          </a:p>
          <a:p>
            <a:pPr algn="l">
              <a:spcAft>
                <a:spcPts val="600"/>
              </a:spcAft>
            </a:pPr>
            <a:r>
              <a:rPr lang="en-US" sz="1600" dirty="0">
                <a:solidFill>
                  <a:srgbClr val="FFFFFF"/>
                </a:solidFill>
                <a:hlinkClick r:id="rId4">
                  <a:extLst>
                    <a:ext uri="{A12FA001-AC4F-418D-AE19-62706E023703}">
                      <ahyp:hlinkClr xmlns:ahyp="http://schemas.microsoft.com/office/drawing/2018/hyperlinkcolor" val="tx"/>
                    </a:ext>
                  </a:extLst>
                </a:hlinkClick>
              </a:rPr>
              <a:t>https://moodleybd.yildiz.edu.tr/</a:t>
            </a:r>
            <a:r>
              <a:rPr lang="en-US" sz="1600" dirty="0">
                <a:solidFill>
                  <a:srgbClr val="FFFFFF"/>
                </a:solidFill>
              </a:rPr>
              <a:t> </a:t>
            </a:r>
          </a:p>
        </p:txBody>
      </p:sp>
      <p:sp>
        <p:nvSpPr>
          <p:cNvPr id="22" name="Left Arrow 21">
            <a:extLst>
              <a:ext uri="{FF2B5EF4-FFF2-40B4-BE49-F238E27FC236}">
                <a16:creationId xmlns:a16="http://schemas.microsoft.com/office/drawing/2014/main" id="{EEAB7F0F-294B-EF46-9923-0F3392F6DC85}"/>
              </a:ext>
            </a:extLst>
          </p:cNvPr>
          <p:cNvSpPr/>
          <p:nvPr/>
        </p:nvSpPr>
        <p:spPr>
          <a:xfrm>
            <a:off x="7701768" y="4813420"/>
            <a:ext cx="811530" cy="20574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Tree>
    <p:extLst>
      <p:ext uri="{BB962C8B-B14F-4D97-AF65-F5344CB8AC3E}">
        <p14:creationId xmlns:p14="http://schemas.microsoft.com/office/powerpoint/2010/main" val="3279225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Rectangle 67">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0" name="Rectangle 69">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2" name="Rectangle 71">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4" name="Group 73">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75" name="Straight Connector 74">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9" name="Rectangle 78">
            <a:extLst>
              <a:ext uri="{FF2B5EF4-FFF2-40B4-BE49-F238E27FC236}">
                <a16:creationId xmlns:a16="http://schemas.microsoft.com/office/drawing/2014/main" id="{A093A349-1A08-4AF6-8637-F5B806D9F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6" name="Unvan 5">
            <a:extLst>
              <a:ext uri="{FF2B5EF4-FFF2-40B4-BE49-F238E27FC236}">
                <a16:creationId xmlns:a16="http://schemas.microsoft.com/office/drawing/2014/main" id="{6B956F1A-C28E-48BB-9ADA-43BBCA564987}"/>
              </a:ext>
            </a:extLst>
          </p:cNvPr>
          <p:cNvSpPr>
            <a:spLocks noGrp="1"/>
          </p:cNvSpPr>
          <p:nvPr>
            <p:ph type="title"/>
          </p:nvPr>
        </p:nvSpPr>
        <p:spPr>
          <a:xfrm>
            <a:off x="8560024" y="1442916"/>
            <a:ext cx="3238829" cy="3252231"/>
          </a:xfrm>
        </p:spPr>
        <p:txBody>
          <a:bodyPr vert="horz" lIns="91440" tIns="45720" rIns="91440" bIns="45720" rtlCol="0" anchor="ctr">
            <a:normAutofit/>
          </a:bodyPr>
          <a:lstStyle/>
          <a:p>
            <a:pPr algn="ctr">
              <a:lnSpc>
                <a:spcPct val="83000"/>
              </a:lnSpc>
            </a:pPr>
            <a:r>
              <a:rPr lang="en-US" sz="3000" cap="all" spc="-100" dirty="0">
                <a:solidFill>
                  <a:srgbClr val="FFFFFF"/>
                </a:solidFill>
              </a:rPr>
              <a:t>Course Information for </a:t>
            </a:r>
            <a:br>
              <a:rPr lang="en-US" sz="3000" cap="all" spc="-100" dirty="0">
                <a:solidFill>
                  <a:srgbClr val="FFFFFF"/>
                </a:solidFill>
              </a:rPr>
            </a:br>
            <a:r>
              <a:rPr lang="en-US" sz="3000" cap="all" spc="-100" dirty="0">
                <a:solidFill>
                  <a:srgbClr val="FFFFFF"/>
                </a:solidFill>
              </a:rPr>
              <a:t>MDB1052/1092 </a:t>
            </a:r>
            <a:br>
              <a:rPr lang="en-US" sz="3000" cap="all" spc="-100" dirty="0">
                <a:solidFill>
                  <a:srgbClr val="FFFFFF"/>
                </a:solidFill>
              </a:rPr>
            </a:br>
            <a:r>
              <a:rPr lang="en-US" sz="3000" cap="all" spc="-100" dirty="0">
                <a:solidFill>
                  <a:srgbClr val="FFFFFF"/>
                </a:solidFill>
              </a:rPr>
              <a:t>English 2</a:t>
            </a:r>
          </a:p>
        </p:txBody>
      </p:sp>
      <p:sp>
        <p:nvSpPr>
          <p:cNvPr id="81" name="Rectangle 80">
            <a:extLst>
              <a:ext uri="{FF2B5EF4-FFF2-40B4-BE49-F238E27FC236}">
                <a16:creationId xmlns:a16="http://schemas.microsoft.com/office/drawing/2014/main" id="{4938E77B-2D55-443A-B818-B0FAA91DB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EC461B9-084D-4CA0-9EED-3423D95C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5" name="Rectangle 84">
            <a:extLst>
              <a:ext uri="{FF2B5EF4-FFF2-40B4-BE49-F238E27FC236}">
                <a16:creationId xmlns:a16="http://schemas.microsoft.com/office/drawing/2014/main" id="{AA2D137E-4AAA-4448-A6B6-4AFD043D9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chemeClr val="tx1">
                <a:lumMod val="75000"/>
                <a:lumOff val="25000"/>
              </a:schemeClr>
            </a:solidFill>
            <a:prstDash val="solid"/>
            <a:miter lim="800000"/>
          </a:ln>
          <a:effectLst/>
        </p:spPr>
      </p:sp>
      <p:sp>
        <p:nvSpPr>
          <p:cNvPr id="87" name="Rectangle 86">
            <a:extLst>
              <a:ext uri="{FF2B5EF4-FFF2-40B4-BE49-F238E27FC236}">
                <a16:creationId xmlns:a16="http://schemas.microsoft.com/office/drawing/2014/main" id="{B5B8A1BE-4362-4A90-A8B7-02ABA232F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9" name="Straight Connector 88">
            <a:extLst>
              <a:ext uri="{FF2B5EF4-FFF2-40B4-BE49-F238E27FC236}">
                <a16:creationId xmlns:a16="http://schemas.microsoft.com/office/drawing/2014/main" id="{40F0D77D-9216-47F5-A7AC-E5C6262465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78C6B5A-4F4B-4CCE-A018-D2FB78BF0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0F24FB2-39B1-417D-90D1-C3E47390EA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7ED40E5-CF1A-B447-8517-8616B09D000D}"/>
              </a:ext>
            </a:extLst>
          </p:cNvPr>
          <p:cNvPicPr>
            <a:picLocks noChangeAspect="1"/>
          </p:cNvPicPr>
          <p:nvPr/>
        </p:nvPicPr>
        <p:blipFill>
          <a:blip r:embed="rId3"/>
          <a:stretch>
            <a:fillRect/>
          </a:stretch>
        </p:blipFill>
        <p:spPr>
          <a:xfrm>
            <a:off x="1444887" y="1372522"/>
            <a:ext cx="5432703" cy="4567906"/>
          </a:xfrm>
          <a:prstGeom prst="rect">
            <a:avLst/>
          </a:prstGeom>
        </p:spPr>
      </p:pic>
    </p:spTree>
    <p:extLst>
      <p:ext uri="{BB962C8B-B14F-4D97-AF65-F5344CB8AC3E}">
        <p14:creationId xmlns:p14="http://schemas.microsoft.com/office/powerpoint/2010/main" val="198264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AF465-2D2C-2A45-95A0-C1B4A6BB8561}"/>
              </a:ext>
            </a:extLst>
          </p:cNvPr>
          <p:cNvSpPr>
            <a:spLocks noGrp="1"/>
          </p:cNvSpPr>
          <p:nvPr>
            <p:ph type="title"/>
          </p:nvPr>
        </p:nvSpPr>
        <p:spPr>
          <a:xfrm>
            <a:off x="700390" y="891241"/>
            <a:ext cx="3628129" cy="5075519"/>
          </a:xfrm>
        </p:spPr>
        <p:txBody>
          <a:bodyPr>
            <a:normAutofit/>
          </a:bodyPr>
          <a:lstStyle/>
          <a:p>
            <a:pPr algn="r"/>
            <a:r>
              <a:rPr lang="tr-TR" sz="4000" b="1" dirty="0">
                <a:solidFill>
                  <a:srgbClr val="FFFFFF"/>
                </a:solidFill>
              </a:rPr>
              <a:t>Course </a:t>
            </a:r>
            <a:r>
              <a:rPr lang="tr-TR" sz="4000" b="1" dirty="0" err="1">
                <a:solidFill>
                  <a:srgbClr val="FFFFFF"/>
                </a:solidFill>
              </a:rPr>
              <a:t>Description</a:t>
            </a:r>
            <a:endParaRPr lang="tr-TR" sz="4000" b="1" dirty="0">
              <a:solidFill>
                <a:srgbClr val="FFFFFF"/>
              </a:solidFill>
            </a:endParaRPr>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F8F2B0-E2BD-CA4F-B798-C773AF6D3730}"/>
              </a:ext>
            </a:extLst>
          </p:cNvPr>
          <p:cNvSpPr>
            <a:spLocks noGrp="1"/>
          </p:cNvSpPr>
          <p:nvPr>
            <p:ph idx="1"/>
          </p:nvPr>
        </p:nvSpPr>
        <p:spPr>
          <a:xfrm>
            <a:off x="4963690" y="902671"/>
            <a:ext cx="6359677" cy="5075519"/>
          </a:xfrm>
        </p:spPr>
        <p:txBody>
          <a:bodyPr anchor="ctr">
            <a:normAutofit/>
          </a:bodyPr>
          <a:lstStyle/>
          <a:p>
            <a:pPr>
              <a:lnSpc>
                <a:spcPct val="90000"/>
              </a:lnSpc>
            </a:pPr>
            <a:r>
              <a:rPr lang="en-US" dirty="0">
                <a:solidFill>
                  <a:srgbClr val="FFFFFF"/>
                </a:solidFill>
              </a:rPr>
              <a:t>These basic English courses are 3-credit (1052) and 2-credit (1092) compulsory courses for the students of departments in which 100% of the coursework is in Turkish. </a:t>
            </a:r>
          </a:p>
          <a:p>
            <a:pPr>
              <a:lnSpc>
                <a:spcPct val="90000"/>
              </a:lnSpc>
            </a:pPr>
            <a:r>
              <a:rPr lang="tr-TR" dirty="0" err="1">
                <a:solidFill>
                  <a:srgbClr val="FFFFFF"/>
                </a:solidFill>
              </a:rPr>
              <a:t>The</a:t>
            </a:r>
            <a:r>
              <a:rPr lang="tr-TR" dirty="0">
                <a:solidFill>
                  <a:srgbClr val="FFFFFF"/>
                </a:solidFill>
              </a:rPr>
              <a:t> </a:t>
            </a:r>
            <a:r>
              <a:rPr lang="tr-TR" dirty="0" err="1">
                <a:solidFill>
                  <a:srgbClr val="FFFFFF"/>
                </a:solidFill>
              </a:rPr>
              <a:t>students</a:t>
            </a:r>
            <a:r>
              <a:rPr lang="tr-TR" dirty="0">
                <a:solidFill>
                  <a:srgbClr val="FFFFFF"/>
                </a:solidFill>
              </a:rPr>
              <a:t> of MDB1052 </a:t>
            </a:r>
            <a:r>
              <a:rPr lang="tr-TR" dirty="0" err="1">
                <a:solidFill>
                  <a:srgbClr val="FFFFFF"/>
                </a:solidFill>
              </a:rPr>
              <a:t>and</a:t>
            </a:r>
            <a:r>
              <a:rPr lang="tr-TR" dirty="0">
                <a:solidFill>
                  <a:srgbClr val="FFFFFF"/>
                </a:solidFill>
              </a:rPr>
              <a:t> MDB1092 </a:t>
            </a:r>
            <a:r>
              <a:rPr lang="tr-TR" dirty="0" err="1">
                <a:solidFill>
                  <a:srgbClr val="FFFFFF"/>
                </a:solidFill>
              </a:rPr>
              <a:t>follow</a:t>
            </a:r>
            <a:r>
              <a:rPr lang="tr-TR" dirty="0">
                <a:solidFill>
                  <a:srgbClr val="FFFFFF"/>
                </a:solidFill>
              </a:rPr>
              <a:t> </a:t>
            </a:r>
            <a:r>
              <a:rPr lang="tr-TR" dirty="0" err="1">
                <a:solidFill>
                  <a:srgbClr val="FFFFFF"/>
                </a:solidFill>
              </a:rPr>
              <a:t>the</a:t>
            </a:r>
            <a:r>
              <a:rPr lang="tr-TR" dirty="0">
                <a:solidFill>
                  <a:srgbClr val="FFFFFF"/>
                </a:solidFill>
              </a:rPr>
              <a:t> </a:t>
            </a:r>
            <a:r>
              <a:rPr lang="tr-TR" dirty="0" err="1">
                <a:solidFill>
                  <a:srgbClr val="FFFFFF"/>
                </a:solidFill>
              </a:rPr>
              <a:t>same</a:t>
            </a:r>
            <a:r>
              <a:rPr lang="tr-TR" dirty="0">
                <a:solidFill>
                  <a:srgbClr val="FFFFFF"/>
                </a:solidFill>
              </a:rPr>
              <a:t> </a:t>
            </a:r>
            <a:r>
              <a:rPr lang="tr-TR" dirty="0" err="1">
                <a:solidFill>
                  <a:srgbClr val="FFFFFF"/>
                </a:solidFill>
              </a:rPr>
              <a:t>weekly</a:t>
            </a:r>
            <a:r>
              <a:rPr lang="tr-TR" dirty="0">
                <a:solidFill>
                  <a:srgbClr val="FFFFFF"/>
                </a:solidFill>
              </a:rPr>
              <a:t> plan. </a:t>
            </a:r>
          </a:p>
        </p:txBody>
      </p:sp>
    </p:spTree>
    <p:extLst>
      <p:ext uri="{BB962C8B-B14F-4D97-AF65-F5344CB8AC3E}">
        <p14:creationId xmlns:p14="http://schemas.microsoft.com/office/powerpoint/2010/main" val="1205815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AF465-2D2C-2A45-95A0-C1B4A6BB8561}"/>
              </a:ext>
            </a:extLst>
          </p:cNvPr>
          <p:cNvSpPr>
            <a:spLocks noGrp="1"/>
          </p:cNvSpPr>
          <p:nvPr>
            <p:ph type="title"/>
          </p:nvPr>
        </p:nvSpPr>
        <p:spPr>
          <a:xfrm>
            <a:off x="700390" y="891241"/>
            <a:ext cx="3628129" cy="5075519"/>
          </a:xfrm>
        </p:spPr>
        <p:txBody>
          <a:bodyPr>
            <a:normAutofit/>
          </a:bodyPr>
          <a:lstStyle/>
          <a:p>
            <a:pPr algn="r"/>
            <a:r>
              <a:rPr lang="tr-TR" sz="4000" b="1" dirty="0">
                <a:solidFill>
                  <a:srgbClr val="FFFFFF"/>
                </a:solidFill>
              </a:rPr>
              <a:t>Course </a:t>
            </a:r>
            <a:r>
              <a:rPr lang="tr-TR" sz="4000" b="1" dirty="0" err="1">
                <a:solidFill>
                  <a:srgbClr val="FFFFFF"/>
                </a:solidFill>
              </a:rPr>
              <a:t>Description</a:t>
            </a:r>
            <a:endParaRPr lang="tr-TR" sz="4000" b="1" dirty="0">
              <a:solidFill>
                <a:srgbClr val="FFFFFF"/>
              </a:solidFill>
            </a:endParaRPr>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F8F2B0-E2BD-CA4F-B798-C773AF6D3730}"/>
              </a:ext>
            </a:extLst>
          </p:cNvPr>
          <p:cNvSpPr>
            <a:spLocks noGrp="1"/>
          </p:cNvSpPr>
          <p:nvPr>
            <p:ph idx="1"/>
          </p:nvPr>
        </p:nvSpPr>
        <p:spPr>
          <a:xfrm>
            <a:off x="4963690" y="891241"/>
            <a:ext cx="6359677" cy="5075519"/>
          </a:xfrm>
        </p:spPr>
        <p:txBody>
          <a:bodyPr anchor="ctr">
            <a:normAutofit/>
          </a:bodyPr>
          <a:lstStyle/>
          <a:p>
            <a:pPr marL="0" indent="0">
              <a:lnSpc>
                <a:spcPct val="90000"/>
              </a:lnSpc>
              <a:buNone/>
            </a:pPr>
            <a:r>
              <a:rPr lang="en-US" dirty="0">
                <a:solidFill>
                  <a:srgbClr val="FFFFFF"/>
                </a:solidFill>
              </a:rPr>
              <a:t> </a:t>
            </a:r>
            <a:endParaRPr lang="tr-TR" dirty="0">
              <a:solidFill>
                <a:srgbClr val="FFFFFF"/>
              </a:solidFill>
            </a:endParaRPr>
          </a:p>
          <a:p>
            <a:pPr>
              <a:lnSpc>
                <a:spcPct val="90000"/>
              </a:lnSpc>
            </a:pPr>
            <a:r>
              <a:rPr lang="en-US" dirty="0">
                <a:solidFill>
                  <a:srgbClr val="FFFFFF"/>
                </a:solidFill>
              </a:rPr>
              <a:t>English II is designed to improve the students’ communication skills necessary in daily life situations encompassing listening and speaking at elementary level. </a:t>
            </a:r>
          </a:p>
          <a:p>
            <a:pPr>
              <a:lnSpc>
                <a:spcPct val="90000"/>
              </a:lnSpc>
            </a:pPr>
            <a:r>
              <a:rPr lang="en-US" dirty="0">
                <a:solidFill>
                  <a:srgbClr val="FFFFFF"/>
                </a:solidFill>
              </a:rPr>
              <a:t>The students who take up these courses will be equipped with the necessary grammatical structures (the present progressive tense, present simple tense, future tense, and simple past tense, </a:t>
            </a:r>
            <a:r>
              <a:rPr lang="en-US" dirty="0" err="1">
                <a:solidFill>
                  <a:srgbClr val="FFFFFF"/>
                </a:solidFill>
              </a:rPr>
              <a:t>Wh</a:t>
            </a:r>
            <a:r>
              <a:rPr lang="en-US" dirty="0">
                <a:solidFill>
                  <a:srgbClr val="FFFFFF"/>
                </a:solidFill>
              </a:rPr>
              <a:t>- questions, modals, adjectives of comparison, adverbs of frequency, the future tense, simple past tense, present perfect tense, modals, comparatives and superlatives, linking words) with the aim of improving four basic language skills. </a:t>
            </a:r>
          </a:p>
          <a:p>
            <a:pPr>
              <a:lnSpc>
                <a:spcPct val="90000"/>
              </a:lnSpc>
            </a:pPr>
            <a:r>
              <a:rPr lang="en-US" dirty="0">
                <a:solidFill>
                  <a:srgbClr val="FFFFFF"/>
                </a:solidFill>
              </a:rPr>
              <a:t>The students will also be able to read different reading texts and produce written texts (e-mails, self-introduction, posters and forms, recipes). </a:t>
            </a:r>
            <a:endParaRPr lang="tr-TR" dirty="0">
              <a:solidFill>
                <a:srgbClr val="FFFFFF"/>
              </a:solidFill>
            </a:endParaRPr>
          </a:p>
          <a:p>
            <a:pPr marL="0" indent="0">
              <a:lnSpc>
                <a:spcPct val="90000"/>
              </a:lnSpc>
              <a:buNone/>
            </a:pPr>
            <a:endParaRPr lang="tr-TR" dirty="0">
              <a:solidFill>
                <a:srgbClr val="FFFFFF"/>
              </a:solidFill>
            </a:endParaRPr>
          </a:p>
        </p:txBody>
      </p:sp>
    </p:spTree>
    <p:extLst>
      <p:ext uri="{BB962C8B-B14F-4D97-AF65-F5344CB8AC3E}">
        <p14:creationId xmlns:p14="http://schemas.microsoft.com/office/powerpoint/2010/main" val="38510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940D59-1F79-498B-9AAC-23B7F1231FE2}"/>
              </a:ext>
            </a:extLst>
          </p:cNvPr>
          <p:cNvSpPr>
            <a:spLocks noGrp="1"/>
          </p:cNvSpPr>
          <p:nvPr>
            <p:ph type="title"/>
          </p:nvPr>
        </p:nvSpPr>
        <p:spPr>
          <a:xfrm>
            <a:off x="1125780" y="502031"/>
            <a:ext cx="10498856" cy="833529"/>
          </a:xfrm>
        </p:spPr>
        <p:txBody>
          <a:bodyPr>
            <a:normAutofit/>
          </a:bodyPr>
          <a:lstStyle/>
          <a:p>
            <a:pPr algn="ctr"/>
            <a:r>
              <a:rPr lang="tr-TR" sz="4400" b="1" dirty="0" err="1">
                <a:solidFill>
                  <a:srgbClr val="CC6600"/>
                </a:solidFill>
              </a:rPr>
              <a:t>Coursebook</a:t>
            </a:r>
            <a:r>
              <a:rPr lang="tr-TR" sz="4400" b="1" dirty="0">
                <a:solidFill>
                  <a:srgbClr val="CC6600"/>
                </a:solidFill>
              </a:rPr>
              <a:t> &amp; </a:t>
            </a:r>
            <a:r>
              <a:rPr lang="tr-TR" sz="4400" b="1" dirty="0" err="1">
                <a:solidFill>
                  <a:srgbClr val="CC6600"/>
                </a:solidFill>
              </a:rPr>
              <a:t>Suggested</a:t>
            </a:r>
            <a:r>
              <a:rPr lang="tr-TR" sz="4400" b="1" dirty="0">
                <a:solidFill>
                  <a:srgbClr val="CC6600"/>
                </a:solidFill>
              </a:rPr>
              <a:t> </a:t>
            </a:r>
            <a:r>
              <a:rPr lang="tr-TR" sz="4400" b="1" dirty="0" err="1">
                <a:solidFill>
                  <a:srgbClr val="CC6600"/>
                </a:solidFill>
              </a:rPr>
              <a:t>Materials</a:t>
            </a:r>
            <a:r>
              <a:rPr lang="tr-TR" sz="4400" dirty="0"/>
              <a:t> </a:t>
            </a:r>
          </a:p>
        </p:txBody>
      </p:sp>
      <p:sp>
        <p:nvSpPr>
          <p:cNvPr id="3" name="Metin Yer Tutucusu 2">
            <a:extLst>
              <a:ext uri="{FF2B5EF4-FFF2-40B4-BE49-F238E27FC236}">
                <a16:creationId xmlns:a16="http://schemas.microsoft.com/office/drawing/2014/main" id="{4414036D-F759-408F-9C1C-6C58D8C04236}"/>
              </a:ext>
            </a:extLst>
          </p:cNvPr>
          <p:cNvSpPr>
            <a:spLocks noGrp="1"/>
          </p:cNvSpPr>
          <p:nvPr>
            <p:ph type="body" idx="1"/>
          </p:nvPr>
        </p:nvSpPr>
        <p:spPr>
          <a:xfrm>
            <a:off x="616423" y="1446534"/>
            <a:ext cx="4541539" cy="789770"/>
          </a:xfrm>
        </p:spPr>
        <p:txBody>
          <a:bodyPr>
            <a:normAutofit/>
          </a:bodyPr>
          <a:lstStyle/>
          <a:p>
            <a:r>
              <a:rPr lang="tr-TR" dirty="0"/>
              <a:t>Pioneer (</a:t>
            </a:r>
            <a:r>
              <a:rPr lang="tr-TR" dirty="0" err="1"/>
              <a:t>Elementary</a:t>
            </a:r>
            <a:r>
              <a:rPr lang="tr-TR" dirty="0"/>
              <a:t>)</a:t>
            </a:r>
          </a:p>
          <a:p>
            <a:pPr algn="ctr"/>
            <a:r>
              <a:rPr lang="tr-TR" dirty="0"/>
              <a:t>(MM Publications)</a:t>
            </a:r>
          </a:p>
          <a:p>
            <a:pPr algn="ctr"/>
            <a:endParaRPr lang="tr-TR" dirty="0"/>
          </a:p>
        </p:txBody>
      </p:sp>
      <p:pic>
        <p:nvPicPr>
          <p:cNvPr id="12" name="İçerik Yer Tutucusu 6">
            <a:extLst>
              <a:ext uri="{FF2B5EF4-FFF2-40B4-BE49-F238E27FC236}">
                <a16:creationId xmlns:a16="http://schemas.microsoft.com/office/drawing/2014/main" id="{373A2EA9-FDDA-F741-81B3-2C4DC2FBA3E4}"/>
              </a:ext>
            </a:extLst>
          </p:cNvPr>
          <p:cNvPicPr>
            <a:picLocks noGrp="1" noChangeAspect="1"/>
          </p:cNvPicPr>
          <p:nvPr>
            <p:ph sz="half" idx="2"/>
          </p:nvPr>
        </p:nvPicPr>
        <p:blipFill>
          <a:blip r:embed="rId2"/>
          <a:stretch>
            <a:fillRect/>
          </a:stretch>
        </p:blipFill>
        <p:spPr>
          <a:xfrm>
            <a:off x="1694189" y="2507420"/>
            <a:ext cx="2432702" cy="3200400"/>
          </a:xfrm>
          <a:prstGeom prst="rect">
            <a:avLst/>
          </a:prstGeom>
        </p:spPr>
      </p:pic>
      <p:sp>
        <p:nvSpPr>
          <p:cNvPr id="10" name="Metin Yer Tutucusu 4">
            <a:extLst>
              <a:ext uri="{FF2B5EF4-FFF2-40B4-BE49-F238E27FC236}">
                <a16:creationId xmlns:a16="http://schemas.microsoft.com/office/drawing/2014/main" id="{03E587FF-69DC-4648-8E66-8470094E1A88}"/>
              </a:ext>
            </a:extLst>
          </p:cNvPr>
          <p:cNvSpPr txBox="1">
            <a:spLocks/>
          </p:cNvSpPr>
          <p:nvPr/>
        </p:nvSpPr>
        <p:spPr>
          <a:xfrm>
            <a:off x="5925416" y="1382086"/>
            <a:ext cx="4754880" cy="942663"/>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9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9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r>
              <a:rPr lang="tr-TR" dirty="0" err="1">
                <a:solidFill>
                  <a:schemeClr val="tx2">
                    <a:lumMod val="50000"/>
                  </a:schemeClr>
                </a:solidFill>
              </a:rPr>
              <a:t>Extra</a:t>
            </a:r>
            <a:r>
              <a:rPr lang="tr-TR" dirty="0">
                <a:solidFill>
                  <a:schemeClr val="tx2">
                    <a:lumMod val="50000"/>
                  </a:schemeClr>
                </a:solidFill>
              </a:rPr>
              <a:t> </a:t>
            </a:r>
            <a:r>
              <a:rPr lang="tr-TR" dirty="0" err="1">
                <a:solidFill>
                  <a:schemeClr val="tx2">
                    <a:lumMod val="50000"/>
                  </a:schemeClr>
                </a:solidFill>
              </a:rPr>
              <a:t>materials</a:t>
            </a:r>
            <a:r>
              <a:rPr lang="tr-TR" dirty="0">
                <a:solidFill>
                  <a:schemeClr val="tx2">
                    <a:lumMod val="50000"/>
                  </a:schemeClr>
                </a:solidFill>
              </a:rPr>
              <a:t> &amp; </a:t>
            </a:r>
            <a:r>
              <a:rPr lang="tr-TR" dirty="0" err="1">
                <a:solidFill>
                  <a:schemeClr val="tx2">
                    <a:lumMod val="50000"/>
                  </a:schemeClr>
                </a:solidFill>
              </a:rPr>
              <a:t>sources</a:t>
            </a:r>
            <a:r>
              <a:rPr lang="tr-TR" dirty="0">
                <a:solidFill>
                  <a:schemeClr val="tx2">
                    <a:lumMod val="50000"/>
                  </a:schemeClr>
                </a:solidFill>
              </a:rPr>
              <a:t> </a:t>
            </a:r>
          </a:p>
          <a:p>
            <a:r>
              <a:rPr lang="tr-TR" dirty="0" err="1">
                <a:solidFill>
                  <a:schemeClr val="tx2">
                    <a:lumMod val="50000"/>
                  </a:schemeClr>
                </a:solidFill>
              </a:rPr>
              <a:t>will</a:t>
            </a:r>
            <a:r>
              <a:rPr lang="tr-TR" dirty="0">
                <a:solidFill>
                  <a:schemeClr val="tx2">
                    <a:lumMod val="50000"/>
                  </a:schemeClr>
                </a:solidFill>
              </a:rPr>
              <a:t> be </a:t>
            </a:r>
            <a:r>
              <a:rPr lang="tr-TR" dirty="0" err="1">
                <a:solidFill>
                  <a:schemeClr val="tx2">
                    <a:lumMod val="50000"/>
                  </a:schemeClr>
                </a:solidFill>
              </a:rPr>
              <a:t>uploaded</a:t>
            </a:r>
            <a:r>
              <a:rPr lang="tr-TR" dirty="0">
                <a:solidFill>
                  <a:schemeClr val="tx2">
                    <a:lumMod val="50000"/>
                  </a:schemeClr>
                </a:solidFill>
              </a:rPr>
              <a:t> to</a:t>
            </a:r>
          </a:p>
          <a:p>
            <a:r>
              <a:rPr lang="en-US" sz="2000" dirty="0">
                <a:solidFill>
                  <a:schemeClr val="tx2">
                    <a:lumMod val="50000"/>
                  </a:schemeClr>
                </a:solidFill>
                <a:hlinkClick r:id="rId3">
                  <a:extLst>
                    <a:ext uri="{A12FA001-AC4F-418D-AE19-62706E023703}">
                      <ahyp:hlinkClr xmlns:ahyp="http://schemas.microsoft.com/office/drawing/2018/hyperlinkcolor" val="tx"/>
                    </a:ext>
                  </a:extLst>
                </a:hlinkClick>
              </a:rPr>
              <a:t>https://moodleybd.yildiz.edu.tr/</a:t>
            </a:r>
            <a:r>
              <a:rPr lang="en-US" sz="2000" dirty="0">
                <a:solidFill>
                  <a:schemeClr val="tx2">
                    <a:lumMod val="50000"/>
                  </a:schemeClr>
                </a:solidFill>
              </a:rPr>
              <a:t> </a:t>
            </a:r>
          </a:p>
        </p:txBody>
      </p:sp>
      <p:pic>
        <p:nvPicPr>
          <p:cNvPr id="15" name="Picture 14" descr="Graphical user interface, text, application&#10;&#10;Description automatically generated">
            <a:extLst>
              <a:ext uri="{FF2B5EF4-FFF2-40B4-BE49-F238E27FC236}">
                <a16:creationId xmlns:a16="http://schemas.microsoft.com/office/drawing/2014/main" id="{D66DD8FB-D95E-D04F-A2D9-3D607B675F0A}"/>
              </a:ext>
            </a:extLst>
          </p:cNvPr>
          <p:cNvPicPr>
            <a:picLocks noChangeAspect="1"/>
          </p:cNvPicPr>
          <p:nvPr/>
        </p:nvPicPr>
        <p:blipFill>
          <a:blip r:embed="rId4"/>
          <a:stretch>
            <a:fillRect/>
          </a:stretch>
        </p:blipFill>
        <p:spPr>
          <a:xfrm>
            <a:off x="5449241" y="2507420"/>
            <a:ext cx="5707229" cy="3081903"/>
          </a:xfrm>
          <a:prstGeom prst="rect">
            <a:avLst/>
          </a:prstGeom>
        </p:spPr>
      </p:pic>
      <p:sp>
        <p:nvSpPr>
          <p:cNvPr id="17" name="Left Arrow 16">
            <a:extLst>
              <a:ext uri="{FF2B5EF4-FFF2-40B4-BE49-F238E27FC236}">
                <a16:creationId xmlns:a16="http://schemas.microsoft.com/office/drawing/2014/main" id="{0317970A-5241-1941-8225-49A745EE5343}"/>
              </a:ext>
            </a:extLst>
          </p:cNvPr>
          <p:cNvSpPr/>
          <p:nvPr/>
        </p:nvSpPr>
        <p:spPr>
          <a:xfrm>
            <a:off x="7897090" y="5270174"/>
            <a:ext cx="811530" cy="20574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Tree>
    <p:extLst>
      <p:ext uri="{BB962C8B-B14F-4D97-AF65-F5344CB8AC3E}">
        <p14:creationId xmlns:p14="http://schemas.microsoft.com/office/powerpoint/2010/main" val="123918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0F4B-1C89-0A40-AB8B-0911D10D4A92}"/>
              </a:ext>
            </a:extLst>
          </p:cNvPr>
          <p:cNvSpPr>
            <a:spLocks noGrp="1"/>
          </p:cNvSpPr>
          <p:nvPr>
            <p:ph type="title"/>
          </p:nvPr>
        </p:nvSpPr>
        <p:spPr>
          <a:xfrm>
            <a:off x="1054609" y="6035040"/>
            <a:ext cx="10058400" cy="566928"/>
          </a:xfrm>
        </p:spPr>
        <p:txBody>
          <a:bodyPr>
            <a:noAutofit/>
          </a:bodyPr>
          <a:lstStyle/>
          <a:p>
            <a:pPr algn="ctr"/>
            <a:r>
              <a:rPr lang="tr-TR" sz="3600" b="1" dirty="0">
                <a:solidFill>
                  <a:schemeClr val="bg1"/>
                </a:solidFill>
              </a:rPr>
              <a:t>THE COURSES GIVEN BY DML</a:t>
            </a:r>
          </a:p>
        </p:txBody>
      </p:sp>
      <p:graphicFrame>
        <p:nvGraphicFramePr>
          <p:cNvPr id="52" name="Content Placeholder 3">
            <a:extLst>
              <a:ext uri="{FF2B5EF4-FFF2-40B4-BE49-F238E27FC236}">
                <a16:creationId xmlns:a16="http://schemas.microsoft.com/office/drawing/2014/main" id="{19DDBCF7-230C-E244-9E32-98642C4E23D0}"/>
              </a:ext>
            </a:extLst>
          </p:cNvPr>
          <p:cNvGraphicFramePr>
            <a:graphicFrameLocks noGrp="1"/>
          </p:cNvGraphicFramePr>
          <p:nvPr>
            <p:ph idx="1"/>
            <p:extLst>
              <p:ext uri="{D42A27DB-BD31-4B8C-83A1-F6EECF244321}">
                <p14:modId xmlns:p14="http://schemas.microsoft.com/office/powerpoint/2010/main" val="3257145327"/>
              </p:ext>
            </p:extLst>
          </p:nvPr>
        </p:nvGraphicFramePr>
        <p:xfrm>
          <a:off x="219456" y="306273"/>
          <a:ext cx="11728035" cy="6322526"/>
        </p:xfrm>
        <a:graphic>
          <a:graphicData uri="http://schemas.openxmlformats.org/drawingml/2006/table">
            <a:tbl>
              <a:tblPr firstRow="1" firstCol="1" bandRow="1">
                <a:tableStyleId>{5C22544A-7EE6-4342-B048-85BDC9FD1C3A}</a:tableStyleId>
              </a:tblPr>
              <a:tblGrid>
                <a:gridCol w="1004298">
                  <a:extLst>
                    <a:ext uri="{9D8B030D-6E8A-4147-A177-3AD203B41FA5}">
                      <a16:colId xmlns:a16="http://schemas.microsoft.com/office/drawing/2014/main" val="2902216981"/>
                    </a:ext>
                  </a:extLst>
                </a:gridCol>
                <a:gridCol w="1955251">
                  <a:extLst>
                    <a:ext uri="{9D8B030D-6E8A-4147-A177-3AD203B41FA5}">
                      <a16:colId xmlns:a16="http://schemas.microsoft.com/office/drawing/2014/main" val="2210849846"/>
                    </a:ext>
                  </a:extLst>
                </a:gridCol>
                <a:gridCol w="2386410">
                  <a:extLst>
                    <a:ext uri="{9D8B030D-6E8A-4147-A177-3AD203B41FA5}">
                      <a16:colId xmlns:a16="http://schemas.microsoft.com/office/drawing/2014/main" val="3411320746"/>
                    </a:ext>
                  </a:extLst>
                </a:gridCol>
                <a:gridCol w="1306255">
                  <a:extLst>
                    <a:ext uri="{9D8B030D-6E8A-4147-A177-3AD203B41FA5}">
                      <a16:colId xmlns:a16="http://schemas.microsoft.com/office/drawing/2014/main" val="1838035039"/>
                    </a:ext>
                  </a:extLst>
                </a:gridCol>
                <a:gridCol w="1094029">
                  <a:extLst>
                    <a:ext uri="{9D8B030D-6E8A-4147-A177-3AD203B41FA5}">
                      <a16:colId xmlns:a16="http://schemas.microsoft.com/office/drawing/2014/main" val="1167407481"/>
                    </a:ext>
                  </a:extLst>
                </a:gridCol>
                <a:gridCol w="490466">
                  <a:extLst>
                    <a:ext uri="{9D8B030D-6E8A-4147-A177-3AD203B41FA5}">
                      <a16:colId xmlns:a16="http://schemas.microsoft.com/office/drawing/2014/main" val="1920989680"/>
                    </a:ext>
                  </a:extLst>
                </a:gridCol>
                <a:gridCol w="648757">
                  <a:extLst>
                    <a:ext uri="{9D8B030D-6E8A-4147-A177-3AD203B41FA5}">
                      <a16:colId xmlns:a16="http://schemas.microsoft.com/office/drawing/2014/main" val="474669681"/>
                    </a:ext>
                  </a:extLst>
                </a:gridCol>
                <a:gridCol w="797592">
                  <a:extLst>
                    <a:ext uri="{9D8B030D-6E8A-4147-A177-3AD203B41FA5}">
                      <a16:colId xmlns:a16="http://schemas.microsoft.com/office/drawing/2014/main" val="52960264"/>
                    </a:ext>
                  </a:extLst>
                </a:gridCol>
                <a:gridCol w="809515">
                  <a:extLst>
                    <a:ext uri="{9D8B030D-6E8A-4147-A177-3AD203B41FA5}">
                      <a16:colId xmlns:a16="http://schemas.microsoft.com/office/drawing/2014/main" val="1925464244"/>
                    </a:ext>
                  </a:extLst>
                </a:gridCol>
                <a:gridCol w="1235462">
                  <a:extLst>
                    <a:ext uri="{9D8B030D-6E8A-4147-A177-3AD203B41FA5}">
                      <a16:colId xmlns:a16="http://schemas.microsoft.com/office/drawing/2014/main" val="3203443895"/>
                    </a:ext>
                  </a:extLst>
                </a:gridCol>
              </a:tblGrid>
              <a:tr h="631298">
                <a:tc>
                  <a:txBody>
                    <a:bodyPr/>
                    <a:lstStyle/>
                    <a:p>
                      <a:pPr algn="just">
                        <a:lnSpc>
                          <a:spcPts val="1600"/>
                        </a:lnSpc>
                        <a:spcAft>
                          <a:spcPts val="0"/>
                        </a:spcAft>
                      </a:pPr>
                      <a:r>
                        <a:rPr lang="en-US" sz="900" dirty="0">
                          <a:effectLst/>
                        </a:rPr>
                        <a:t>COURSE CODE</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900" dirty="0">
                          <a:effectLst/>
                        </a:rPr>
                        <a:t>COURSE TITLE</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900">
                          <a:effectLst/>
                        </a:rPr>
                        <a:t>COURSE TYPE</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900">
                          <a:effectLst/>
                        </a:rPr>
                        <a:t>COURSE LEVEL</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900">
                          <a:effectLst/>
                        </a:rPr>
                        <a:t>PREREQUISITE</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900">
                          <a:effectLst/>
                        </a:rPr>
                        <a:t>TERM</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900">
                          <a:effectLst/>
                        </a:rPr>
                        <a:t>SEMESTER</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900">
                          <a:effectLst/>
                        </a:rPr>
                        <a:t>LOCAL CREDIT</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900">
                          <a:effectLst/>
                        </a:rPr>
                        <a:t>LECTURE (hour/week)</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900" dirty="0">
                          <a:effectLst/>
                        </a:rPr>
                        <a:t>MODE OF DELIVERY </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extLst>
                  <a:ext uri="{0D108BD9-81ED-4DB2-BD59-A6C34878D82A}">
                    <a16:rowId xmlns:a16="http://schemas.microsoft.com/office/drawing/2014/main" val="1968684751"/>
                  </a:ext>
                </a:extLst>
              </a:tr>
              <a:tr h="631406">
                <a:tc>
                  <a:txBody>
                    <a:bodyPr/>
                    <a:lstStyle/>
                    <a:p>
                      <a:pPr algn="just">
                        <a:lnSpc>
                          <a:spcPts val="1600"/>
                        </a:lnSpc>
                        <a:spcAft>
                          <a:spcPts val="0"/>
                        </a:spcAft>
                      </a:pPr>
                      <a:r>
                        <a:rPr lang="en-US" sz="900">
                          <a:effectLst/>
                        </a:rPr>
                        <a:t>MDB1031</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1000" dirty="0">
                          <a:effectLst/>
                        </a:rPr>
                        <a:t>ADVANCED ENGLISH I</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l">
                        <a:lnSpc>
                          <a:spcPts val="1600"/>
                        </a:lnSpc>
                        <a:spcAft>
                          <a:spcPts val="0"/>
                        </a:spcAft>
                      </a:pPr>
                      <a:r>
                        <a:rPr lang="en-US" sz="1000" dirty="0">
                          <a:effectLst/>
                        </a:rPr>
                        <a:t> Compulsory for 30% and 100% </a:t>
                      </a:r>
                      <a:r>
                        <a:rPr lang="en-US" sz="1000" dirty="0" err="1">
                          <a:effectLst/>
                        </a:rPr>
                        <a:t>Eng</a:t>
                      </a:r>
                      <a:r>
                        <a:rPr lang="en-US" sz="1000" dirty="0">
                          <a:effectLst/>
                        </a:rPr>
                        <a:t> Depts.</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  Upper Intermediate</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Preparatory Class</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Fall</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Face-to-face (Online during 20-21 Academic Year)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extLst>
                  <a:ext uri="{0D108BD9-81ED-4DB2-BD59-A6C34878D82A}">
                    <a16:rowId xmlns:a16="http://schemas.microsoft.com/office/drawing/2014/main" val="1769132462"/>
                  </a:ext>
                </a:extLst>
              </a:tr>
              <a:tr h="631406">
                <a:tc>
                  <a:txBody>
                    <a:bodyPr/>
                    <a:lstStyle/>
                    <a:p>
                      <a:pPr algn="just">
                        <a:lnSpc>
                          <a:spcPts val="1600"/>
                        </a:lnSpc>
                        <a:spcAft>
                          <a:spcPts val="0"/>
                        </a:spcAft>
                      </a:pPr>
                      <a:r>
                        <a:rPr lang="en-US" sz="900">
                          <a:effectLst/>
                        </a:rPr>
                        <a:t>MDB1032</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1000">
                          <a:effectLst/>
                        </a:rPr>
                        <a:t>ADVANCED ENGLISH II</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l">
                        <a:lnSpc>
                          <a:spcPts val="1600"/>
                        </a:lnSpc>
                        <a:spcAft>
                          <a:spcPts val="0"/>
                        </a:spcAft>
                      </a:pPr>
                      <a:r>
                        <a:rPr lang="en-US" sz="1000" dirty="0">
                          <a:effectLst/>
                        </a:rPr>
                        <a:t> Compulsory for 30% and 100% </a:t>
                      </a:r>
                      <a:r>
                        <a:rPr lang="en-US" sz="1000" dirty="0" err="1">
                          <a:effectLst/>
                        </a:rPr>
                        <a:t>Eng</a:t>
                      </a:r>
                      <a:r>
                        <a:rPr lang="en-US" sz="1000" dirty="0">
                          <a:effectLst/>
                        </a:rPr>
                        <a:t> Depts.</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  Upper Intermediate</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Preparatory Class</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solidFill>
                            <a:srgbClr val="C00000"/>
                          </a:solidFill>
                          <a:effectLst/>
                        </a:rPr>
                        <a:t>Spring</a:t>
                      </a:r>
                      <a:r>
                        <a:rPr lang="en-US" sz="10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Face-to-face (Online during 20-21 Academic Year)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extLst>
                  <a:ext uri="{0D108BD9-81ED-4DB2-BD59-A6C34878D82A}">
                    <a16:rowId xmlns:a16="http://schemas.microsoft.com/office/drawing/2014/main" val="4253634781"/>
                  </a:ext>
                </a:extLst>
              </a:tr>
              <a:tr h="631406">
                <a:tc>
                  <a:txBody>
                    <a:bodyPr/>
                    <a:lstStyle/>
                    <a:p>
                      <a:pPr algn="just">
                        <a:lnSpc>
                          <a:spcPts val="1600"/>
                        </a:lnSpc>
                        <a:spcAft>
                          <a:spcPts val="0"/>
                        </a:spcAft>
                      </a:pPr>
                      <a:r>
                        <a:rPr lang="en-US" sz="900">
                          <a:effectLst/>
                        </a:rPr>
                        <a:t>MDB1051</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1000" dirty="0">
                          <a:effectLst/>
                        </a:rPr>
                        <a:t>ENGLISH I</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l">
                        <a:lnSpc>
                          <a:spcPts val="1600"/>
                        </a:lnSpc>
                        <a:spcAft>
                          <a:spcPts val="0"/>
                        </a:spcAft>
                      </a:pPr>
                      <a:r>
                        <a:rPr lang="en-US" sz="1000" dirty="0">
                          <a:effectLst/>
                        </a:rPr>
                        <a:t> Compulsory for 100% Turkish Depts.</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  Elementary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None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1</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Fall</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Face-to-face OR Online (Online during 20-21 Academic Year)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extLst>
                  <a:ext uri="{0D108BD9-81ED-4DB2-BD59-A6C34878D82A}">
                    <a16:rowId xmlns:a16="http://schemas.microsoft.com/office/drawing/2014/main" val="1626428067"/>
                  </a:ext>
                </a:extLst>
              </a:tr>
              <a:tr h="631406">
                <a:tc>
                  <a:txBody>
                    <a:bodyPr/>
                    <a:lstStyle/>
                    <a:p>
                      <a:pPr algn="just">
                        <a:lnSpc>
                          <a:spcPts val="1600"/>
                        </a:lnSpc>
                        <a:spcAft>
                          <a:spcPts val="0"/>
                        </a:spcAft>
                      </a:pPr>
                      <a:r>
                        <a:rPr lang="en-US" sz="900">
                          <a:effectLst/>
                        </a:rPr>
                        <a:t>MDB1052</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1000">
                          <a:effectLst/>
                        </a:rPr>
                        <a:t>ENGLISH II</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l">
                        <a:lnSpc>
                          <a:spcPts val="1600"/>
                        </a:lnSpc>
                        <a:spcAft>
                          <a:spcPts val="0"/>
                        </a:spcAft>
                      </a:pPr>
                      <a:r>
                        <a:rPr lang="en-US" sz="1000" dirty="0">
                          <a:effectLst/>
                        </a:rPr>
                        <a:t> Compulsory for 100% Turkish Depts.</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  Elementary</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None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2</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solidFill>
                            <a:srgbClr val="C00000"/>
                          </a:solidFill>
                          <a:effectLst/>
                        </a:rPr>
                        <a:t>Spring</a:t>
                      </a:r>
                      <a:endParaRPr lang="tr-TR" sz="1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Face-to-face OR Online (Online during 20-21 Academic Year)</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extLst>
                  <a:ext uri="{0D108BD9-81ED-4DB2-BD59-A6C34878D82A}">
                    <a16:rowId xmlns:a16="http://schemas.microsoft.com/office/drawing/2014/main" val="3389573238"/>
                  </a:ext>
                </a:extLst>
              </a:tr>
              <a:tr h="631406">
                <a:tc>
                  <a:txBody>
                    <a:bodyPr/>
                    <a:lstStyle/>
                    <a:p>
                      <a:pPr algn="just">
                        <a:lnSpc>
                          <a:spcPts val="1600"/>
                        </a:lnSpc>
                        <a:spcAft>
                          <a:spcPts val="0"/>
                        </a:spcAft>
                      </a:pPr>
                      <a:r>
                        <a:rPr lang="en-US" sz="900">
                          <a:effectLst/>
                        </a:rPr>
                        <a:t>MDB1091</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1000">
                          <a:effectLst/>
                        </a:rPr>
                        <a:t>ENGLISH I</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l">
                        <a:lnSpc>
                          <a:spcPts val="1600"/>
                        </a:lnSpc>
                        <a:spcAft>
                          <a:spcPts val="0"/>
                        </a:spcAft>
                      </a:pPr>
                      <a:r>
                        <a:rPr lang="en-US" sz="1000" dirty="0">
                          <a:effectLst/>
                        </a:rPr>
                        <a:t> Compulsory for Faculty of Education  depts.</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  Elementary</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None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1</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Fall</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2</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2</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entury Gothic" panose="020B0502020202020204"/>
                          <a:ea typeface="+mn-ea"/>
                          <a:cs typeface="+mn-cs"/>
                        </a:rPr>
                        <a:t>Face-to-face OR Online (Online during 20-21 Academic Year)</a:t>
                      </a:r>
                      <a:endParaRPr kumimoji="0" lang="tr-TR"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extLst>
                  <a:ext uri="{0D108BD9-81ED-4DB2-BD59-A6C34878D82A}">
                    <a16:rowId xmlns:a16="http://schemas.microsoft.com/office/drawing/2014/main" val="2022954653"/>
                  </a:ext>
                </a:extLst>
              </a:tr>
              <a:tr h="631406">
                <a:tc>
                  <a:txBody>
                    <a:bodyPr/>
                    <a:lstStyle/>
                    <a:p>
                      <a:pPr algn="just">
                        <a:lnSpc>
                          <a:spcPts val="1600"/>
                        </a:lnSpc>
                        <a:spcAft>
                          <a:spcPts val="0"/>
                        </a:spcAft>
                      </a:pPr>
                      <a:r>
                        <a:rPr lang="en-US" sz="900">
                          <a:effectLst/>
                        </a:rPr>
                        <a:t>MDB1092</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1000">
                          <a:effectLst/>
                        </a:rPr>
                        <a:t>ENGLISH II</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l">
                        <a:lnSpc>
                          <a:spcPts val="1600"/>
                        </a:lnSpc>
                        <a:spcAft>
                          <a:spcPts val="0"/>
                        </a:spcAft>
                      </a:pPr>
                      <a:r>
                        <a:rPr lang="en-US" sz="1000" dirty="0">
                          <a:effectLst/>
                        </a:rPr>
                        <a:t> Compulsory for Faculty of Education depts.</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  Elementary</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None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solidFill>
                            <a:srgbClr val="C00000"/>
                          </a:solidFill>
                          <a:effectLst/>
                        </a:rPr>
                        <a:t>Spring</a:t>
                      </a:r>
                      <a:endParaRPr lang="tr-TR" sz="1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2</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a:ea typeface="+mn-ea"/>
                          <a:cs typeface="+mn-cs"/>
                        </a:rPr>
                        <a:t>Face-to-face OR Online (Online during 20-21 Academic Year)</a:t>
                      </a:r>
                      <a:endParaRPr kumimoji="0" lang="tr-TR"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extLst>
                  <a:ext uri="{0D108BD9-81ED-4DB2-BD59-A6C34878D82A}">
                    <a16:rowId xmlns:a16="http://schemas.microsoft.com/office/drawing/2014/main" val="4013898218"/>
                  </a:ext>
                </a:extLst>
              </a:tr>
              <a:tr h="631406">
                <a:tc>
                  <a:txBody>
                    <a:bodyPr/>
                    <a:lstStyle/>
                    <a:p>
                      <a:pPr algn="just">
                        <a:lnSpc>
                          <a:spcPts val="1600"/>
                        </a:lnSpc>
                        <a:spcAft>
                          <a:spcPts val="0"/>
                        </a:spcAft>
                      </a:pPr>
                      <a:r>
                        <a:rPr lang="en-US" sz="900">
                          <a:effectLst/>
                        </a:rPr>
                        <a:t>MDB2051</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l">
                        <a:lnSpc>
                          <a:spcPts val="1600"/>
                        </a:lnSpc>
                        <a:spcAft>
                          <a:spcPts val="0"/>
                        </a:spcAft>
                      </a:pPr>
                      <a:r>
                        <a:rPr lang="en-US" sz="1000" dirty="0">
                          <a:effectLst/>
                        </a:rPr>
                        <a:t>READING AND SPEAKING IN ENGLISH</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l">
                        <a:lnSpc>
                          <a:spcPts val="1600"/>
                        </a:lnSpc>
                        <a:spcAft>
                          <a:spcPts val="0"/>
                        </a:spcAft>
                      </a:pPr>
                      <a:r>
                        <a:rPr lang="en-US" sz="1000" dirty="0">
                          <a:effectLst/>
                        </a:rPr>
                        <a:t> Social Elective for 30% and 100% </a:t>
                      </a:r>
                      <a:r>
                        <a:rPr lang="en-US" sz="1000" dirty="0" err="1">
                          <a:effectLst/>
                        </a:rPr>
                        <a:t>Eng</a:t>
                      </a:r>
                      <a:r>
                        <a:rPr lang="en-US" sz="1000" dirty="0">
                          <a:effectLst/>
                        </a:rPr>
                        <a:t> Depts.</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  Upper Intermediate</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None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3</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Fall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2</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entury Gothic" panose="020B0502020202020204"/>
                          <a:ea typeface="+mn-ea"/>
                          <a:cs typeface="+mn-cs"/>
                        </a:rPr>
                        <a:t>Face-to-face (Online during 20-21 Academic Year)</a:t>
                      </a:r>
                      <a:endParaRPr kumimoji="0" lang="tr-TR"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extLst>
                  <a:ext uri="{0D108BD9-81ED-4DB2-BD59-A6C34878D82A}">
                    <a16:rowId xmlns:a16="http://schemas.microsoft.com/office/drawing/2014/main" val="1114781260"/>
                  </a:ext>
                </a:extLst>
              </a:tr>
              <a:tr h="631406">
                <a:tc>
                  <a:txBody>
                    <a:bodyPr/>
                    <a:lstStyle/>
                    <a:p>
                      <a:pPr algn="just">
                        <a:lnSpc>
                          <a:spcPts val="1600"/>
                        </a:lnSpc>
                        <a:spcAft>
                          <a:spcPts val="0"/>
                        </a:spcAft>
                      </a:pPr>
                      <a:r>
                        <a:rPr lang="en-US" sz="900">
                          <a:effectLst/>
                        </a:rPr>
                        <a:t>MDB3032</a:t>
                      </a:r>
                      <a:endParaRPr lang="tr-TR" sz="900">
                        <a:effectLst/>
                      </a:endParaRPr>
                    </a:p>
                    <a:p>
                      <a:pPr algn="just">
                        <a:lnSpc>
                          <a:spcPts val="1600"/>
                        </a:lnSpc>
                        <a:spcAft>
                          <a:spcPts val="0"/>
                        </a:spcAft>
                      </a:pPr>
                      <a:r>
                        <a:rPr lang="en-US" sz="900">
                          <a:effectLst/>
                        </a:rPr>
                        <a:t>MDB3042</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just">
                        <a:lnSpc>
                          <a:spcPts val="1600"/>
                        </a:lnSpc>
                        <a:spcAft>
                          <a:spcPts val="0"/>
                        </a:spcAft>
                      </a:pPr>
                      <a:r>
                        <a:rPr lang="en-US" sz="1000">
                          <a:effectLst/>
                        </a:rPr>
                        <a:t>BUSINESS ENGLISH</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l">
                        <a:lnSpc>
                          <a:spcPts val="1600"/>
                        </a:lnSpc>
                        <a:spcAft>
                          <a:spcPts val="0"/>
                        </a:spcAft>
                      </a:pPr>
                      <a:r>
                        <a:rPr lang="en-US" sz="1000" dirty="0">
                          <a:effectLst/>
                        </a:rPr>
                        <a:t> Social Elective for 30% and 100% </a:t>
                      </a:r>
                      <a:r>
                        <a:rPr lang="en-US" sz="1000" dirty="0" err="1">
                          <a:effectLst/>
                        </a:rPr>
                        <a:t>Eng</a:t>
                      </a:r>
                      <a:r>
                        <a:rPr lang="en-US" sz="1000" dirty="0">
                          <a:effectLst/>
                        </a:rPr>
                        <a:t> Depts.</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  Upper Intermediate</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None</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6</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solidFill>
                            <a:srgbClr val="C00000"/>
                          </a:solidFill>
                          <a:effectLst/>
                        </a:rPr>
                        <a:t>Spring</a:t>
                      </a:r>
                      <a:r>
                        <a:rPr lang="en-US" sz="10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a:effectLst/>
                        </a:rPr>
                        <a:t>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algn="ctr">
                        <a:lnSpc>
                          <a:spcPts val="1600"/>
                        </a:lnSpc>
                        <a:spcAft>
                          <a:spcPts val="0"/>
                        </a:spcAft>
                      </a:pPr>
                      <a:r>
                        <a:rPr lang="en-US" sz="1000" dirty="0">
                          <a:effectLst/>
                        </a:rPr>
                        <a:t>2</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a:ea typeface="+mn-ea"/>
                          <a:cs typeface="+mn-cs"/>
                        </a:rPr>
                        <a:t>Face-to-face (Online during 20-21 Academic Year)</a:t>
                      </a:r>
                      <a:endParaRPr kumimoji="0" lang="tr-TR"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5336" marR="5336" marT="0" marB="0"/>
                </a:tc>
                <a:extLst>
                  <a:ext uri="{0D108BD9-81ED-4DB2-BD59-A6C34878D82A}">
                    <a16:rowId xmlns:a16="http://schemas.microsoft.com/office/drawing/2014/main" val="621339624"/>
                  </a:ext>
                </a:extLst>
              </a:tr>
            </a:tbl>
          </a:graphicData>
        </a:graphic>
      </p:graphicFrame>
    </p:spTree>
    <p:extLst>
      <p:ext uri="{BB962C8B-B14F-4D97-AF65-F5344CB8AC3E}">
        <p14:creationId xmlns:p14="http://schemas.microsoft.com/office/powerpoint/2010/main" val="320365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90">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93" name="Rectangle 92">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95" name="Rectangle 94">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7" name="Group 96">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98" name="Straight Connector 97">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2" name="Rectangle 101">
            <a:extLst>
              <a:ext uri="{FF2B5EF4-FFF2-40B4-BE49-F238E27FC236}">
                <a16:creationId xmlns:a16="http://schemas.microsoft.com/office/drawing/2014/main" id="{1A856DE3-B9AB-43F7-A80F-CB9F149A9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6" name="Unvan 5">
            <a:extLst>
              <a:ext uri="{FF2B5EF4-FFF2-40B4-BE49-F238E27FC236}">
                <a16:creationId xmlns:a16="http://schemas.microsoft.com/office/drawing/2014/main" id="{6B956F1A-C28E-48BB-9ADA-43BBCA564987}"/>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sz="3400" cap="all" spc="-100">
                <a:solidFill>
                  <a:srgbClr val="FFFFFF"/>
                </a:solidFill>
              </a:rPr>
              <a:t>Course Requirements &amp; Assessment </a:t>
            </a:r>
            <a:br>
              <a:rPr lang="en-US" sz="3400" cap="all" spc="-100">
                <a:solidFill>
                  <a:srgbClr val="FFFFFF"/>
                </a:solidFill>
              </a:rPr>
            </a:br>
            <a:r>
              <a:rPr lang="en-US" sz="3400" cap="all" spc="-100">
                <a:solidFill>
                  <a:srgbClr val="FFFFFF"/>
                </a:solidFill>
              </a:rPr>
              <a:t>in DML Courses</a:t>
            </a:r>
          </a:p>
        </p:txBody>
      </p:sp>
      <p:sp useBgFill="1">
        <p:nvSpPr>
          <p:cNvPr id="104" name="Rectangle 103">
            <a:extLst>
              <a:ext uri="{FF2B5EF4-FFF2-40B4-BE49-F238E27FC236}">
                <a16:creationId xmlns:a16="http://schemas.microsoft.com/office/drawing/2014/main" id="{8B4B154C-0A60-41BF-B149-21BD6D9B9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4DC1BCB1-67D2-4359-8F92-3A69D16DD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8" name="Straight Connector 107">
            <a:extLst>
              <a:ext uri="{FF2B5EF4-FFF2-40B4-BE49-F238E27FC236}">
                <a16:creationId xmlns:a16="http://schemas.microsoft.com/office/drawing/2014/main" id="{8800E080-59F0-4F83-B2C9-C7330EFDF5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F506867-1785-46B5-8ECF-33F482D02C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3" name="Picture 2" descr="A close up of text on a white background&#10;&#10;Description automatically generated">
            <a:extLst>
              <a:ext uri="{FF2B5EF4-FFF2-40B4-BE49-F238E27FC236}">
                <a16:creationId xmlns:a16="http://schemas.microsoft.com/office/drawing/2014/main" id="{965816BE-6D95-874C-8CC2-4813EBB932B6}"/>
              </a:ext>
            </a:extLst>
          </p:cNvPr>
          <p:cNvPicPr>
            <a:picLocks noChangeAspect="1"/>
          </p:cNvPicPr>
          <p:nvPr/>
        </p:nvPicPr>
        <p:blipFill>
          <a:blip r:embed="rId3"/>
          <a:stretch>
            <a:fillRect/>
          </a:stretch>
        </p:blipFill>
        <p:spPr>
          <a:xfrm>
            <a:off x="1519483" y="645106"/>
            <a:ext cx="5156803" cy="5559896"/>
          </a:xfrm>
          <a:prstGeom prst="rect">
            <a:avLst/>
          </a:prstGeom>
        </p:spPr>
      </p:pic>
      <p:cxnSp>
        <p:nvCxnSpPr>
          <p:cNvPr id="112" name="Straight Connector 111">
            <a:extLst>
              <a:ext uri="{FF2B5EF4-FFF2-40B4-BE49-F238E27FC236}">
                <a16:creationId xmlns:a16="http://schemas.microsoft.com/office/drawing/2014/main" id="{A8A8A2B6-6C82-4F71-BD0A-2E57CD2317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98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BE021DFA-42CC-EF49-B90C-9B8A0C707E6C}"/>
              </a:ext>
            </a:extLst>
          </p:cNvPr>
          <p:cNvSpPr>
            <a:spLocks noGrp="1"/>
          </p:cNvSpPr>
          <p:nvPr>
            <p:ph type="title"/>
          </p:nvPr>
        </p:nvSpPr>
        <p:spPr>
          <a:xfrm>
            <a:off x="573409" y="559477"/>
            <a:ext cx="3667121" cy="5709931"/>
          </a:xfrm>
        </p:spPr>
        <p:txBody>
          <a:bodyPr>
            <a:normAutofit/>
          </a:bodyPr>
          <a:lstStyle/>
          <a:p>
            <a:pPr algn="ctr"/>
            <a:r>
              <a:rPr lang="en-US" sz="4400" b="1"/>
              <a:t>Attendance</a:t>
            </a:r>
            <a:endParaRPr lang="tr-TR" sz="4400" b="1"/>
          </a:p>
        </p:txBody>
      </p:sp>
      <p:sp>
        <p:nvSpPr>
          <p:cNvPr id="16" name="Content Placeholder 2">
            <a:extLst>
              <a:ext uri="{FF2B5EF4-FFF2-40B4-BE49-F238E27FC236}">
                <a16:creationId xmlns:a16="http://schemas.microsoft.com/office/drawing/2014/main" id="{A3EAC7C5-8CF7-3D44-907D-8D7AEEA04ABF}"/>
              </a:ext>
            </a:extLst>
          </p:cNvPr>
          <p:cNvSpPr>
            <a:spLocks noGrp="1"/>
          </p:cNvSpPr>
          <p:nvPr>
            <p:ph idx="1"/>
          </p:nvPr>
        </p:nvSpPr>
        <p:spPr>
          <a:xfrm>
            <a:off x="4993008" y="306325"/>
            <a:ext cx="6964296" cy="6265926"/>
          </a:xfrm>
        </p:spPr>
        <p:txBody>
          <a:bodyPr anchor="ctr">
            <a:normAutofit/>
          </a:bodyPr>
          <a:lstStyle/>
          <a:p>
            <a:pPr>
              <a:lnSpc>
                <a:spcPct val="90000"/>
              </a:lnSpc>
            </a:pPr>
            <a:r>
              <a:rPr lang="en-US" sz="1600" b="1" dirty="0"/>
              <a:t>70% attendance </a:t>
            </a:r>
            <a:r>
              <a:rPr lang="en-US" sz="1600" dirty="0"/>
              <a:t>is required in DML courses. </a:t>
            </a:r>
          </a:p>
          <a:p>
            <a:pPr>
              <a:lnSpc>
                <a:spcPct val="90000"/>
              </a:lnSpc>
            </a:pPr>
            <a:r>
              <a:rPr lang="en-US" sz="1600" b="1" dirty="0"/>
              <a:t>3-credit courses have a total of 12 hours of absence. Students who exceed this limit fail the course with the grade “F0”. </a:t>
            </a:r>
          </a:p>
          <a:p>
            <a:pPr>
              <a:lnSpc>
                <a:spcPct val="90000"/>
              </a:lnSpc>
            </a:pPr>
            <a:r>
              <a:rPr lang="en-US" sz="1600" b="1" dirty="0"/>
              <a:t>2-credit courses have a total of 8 hours of absence. Students who exceed this limit fail the course with the grade “F0”. </a:t>
            </a:r>
          </a:p>
          <a:p>
            <a:pPr lvl="0">
              <a:lnSpc>
                <a:spcPct val="90000"/>
              </a:lnSpc>
            </a:pPr>
            <a:r>
              <a:rPr lang="en-US" sz="1600" dirty="0"/>
              <a:t>No matter what students’ level of language is, instructors cannot permit them not to attend the course for that reason by taking the initiative. All students have to attend the course regardless of their level. </a:t>
            </a:r>
          </a:p>
        </p:txBody>
      </p:sp>
    </p:spTree>
    <p:extLst>
      <p:ext uri="{BB962C8B-B14F-4D97-AF65-F5344CB8AC3E}">
        <p14:creationId xmlns:p14="http://schemas.microsoft.com/office/powerpoint/2010/main" val="407789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534A96-A8BF-4BFE-837F-A36FA9E0C27C}"/>
              </a:ext>
            </a:extLst>
          </p:cNvPr>
          <p:cNvSpPr>
            <a:spLocks noGrp="1"/>
          </p:cNvSpPr>
          <p:nvPr>
            <p:ph type="title"/>
          </p:nvPr>
        </p:nvSpPr>
        <p:spPr>
          <a:xfrm>
            <a:off x="643432" y="2184036"/>
            <a:ext cx="2888344" cy="1428737"/>
          </a:xfrm>
        </p:spPr>
        <p:txBody>
          <a:bodyPr>
            <a:normAutofit/>
          </a:bodyPr>
          <a:lstStyle/>
          <a:p>
            <a:r>
              <a:rPr lang="tr-TR" sz="3200" b="1" dirty="0" err="1">
                <a:solidFill>
                  <a:srgbClr val="FFFFFF"/>
                </a:solidFill>
              </a:rPr>
              <a:t>Assessment</a:t>
            </a:r>
            <a:r>
              <a:rPr lang="tr-TR" sz="3200" b="1" dirty="0">
                <a:solidFill>
                  <a:srgbClr val="FFFFFF"/>
                </a:solidFill>
              </a:rPr>
              <a:t> </a:t>
            </a:r>
            <a:r>
              <a:rPr lang="tr-TR" sz="3200" b="1" dirty="0" err="1">
                <a:solidFill>
                  <a:srgbClr val="FFFFFF"/>
                </a:solidFill>
              </a:rPr>
              <a:t>for</a:t>
            </a:r>
            <a:r>
              <a:rPr lang="tr-TR" sz="3200" b="1" dirty="0">
                <a:solidFill>
                  <a:srgbClr val="FFFFFF"/>
                </a:solidFill>
              </a:rPr>
              <a:t> Online</a:t>
            </a:r>
          </a:p>
        </p:txBody>
      </p:sp>
      <p:sp>
        <p:nvSpPr>
          <p:cNvPr id="3" name="İçerik Yer Tutucusu 2">
            <a:extLst>
              <a:ext uri="{FF2B5EF4-FFF2-40B4-BE49-F238E27FC236}">
                <a16:creationId xmlns:a16="http://schemas.microsoft.com/office/drawing/2014/main" id="{415112EC-4F67-4E28-AC6C-D0B006E855DB}"/>
              </a:ext>
            </a:extLst>
          </p:cNvPr>
          <p:cNvSpPr>
            <a:spLocks noGrp="1"/>
          </p:cNvSpPr>
          <p:nvPr>
            <p:ph idx="1"/>
          </p:nvPr>
        </p:nvSpPr>
        <p:spPr>
          <a:xfrm>
            <a:off x="643337" y="2184036"/>
            <a:ext cx="2888439" cy="3869634"/>
          </a:xfrm>
        </p:spPr>
        <p:txBody>
          <a:bodyPr>
            <a:normAutofit/>
          </a:bodyPr>
          <a:lstStyle/>
          <a:p>
            <a:pPr lvl="1"/>
            <a:endParaRPr lang="tr-TR">
              <a:solidFill>
                <a:srgbClr val="FFFFFF"/>
              </a:solidFill>
            </a:endParaRPr>
          </a:p>
          <a:p>
            <a:pPr lvl="1"/>
            <a:endParaRPr lang="tr-TR">
              <a:solidFill>
                <a:srgbClr val="FFFFFF"/>
              </a:solidFill>
            </a:endParaRPr>
          </a:p>
          <a:p>
            <a:pPr marL="274320" lvl="1" indent="0">
              <a:buNone/>
            </a:pPr>
            <a:endParaRPr lang="tr-TR">
              <a:solidFill>
                <a:srgbClr val="FFFFFF"/>
              </a:solidFill>
            </a:endParaRPr>
          </a:p>
          <a:p>
            <a:pPr marL="274320" lvl="1" indent="0">
              <a:buNone/>
            </a:pPr>
            <a:endParaRPr lang="tr-TR">
              <a:solidFill>
                <a:srgbClr val="FFFFFF"/>
              </a:solidFill>
            </a:endParaRPr>
          </a:p>
          <a:p>
            <a:endParaRPr lang="tr-TR" sz="1600">
              <a:solidFill>
                <a:srgbClr val="FFFFFF"/>
              </a:solidFill>
            </a:endParaRPr>
          </a:p>
        </p:txBody>
      </p:sp>
      <p:graphicFrame>
        <p:nvGraphicFramePr>
          <p:cNvPr id="4" name="Table 3">
            <a:extLst>
              <a:ext uri="{FF2B5EF4-FFF2-40B4-BE49-F238E27FC236}">
                <a16:creationId xmlns:a16="http://schemas.microsoft.com/office/drawing/2014/main" id="{BBC1959B-A939-5447-9CF2-03D118BE8836}"/>
              </a:ext>
            </a:extLst>
          </p:cNvPr>
          <p:cNvGraphicFramePr>
            <a:graphicFrameLocks noGrp="1"/>
          </p:cNvGraphicFramePr>
          <p:nvPr>
            <p:extLst>
              <p:ext uri="{D42A27DB-BD31-4B8C-83A1-F6EECF244321}">
                <p14:modId xmlns:p14="http://schemas.microsoft.com/office/powerpoint/2010/main" val="2889974714"/>
              </p:ext>
            </p:extLst>
          </p:nvPr>
        </p:nvGraphicFramePr>
        <p:xfrm>
          <a:off x="4377691" y="1357832"/>
          <a:ext cx="6402367" cy="4073775"/>
        </p:xfrm>
        <a:graphic>
          <a:graphicData uri="http://schemas.openxmlformats.org/drawingml/2006/table">
            <a:tbl>
              <a:tblPr firstRow="1" firstCol="1" bandRow="1">
                <a:noFill/>
                <a:tableStyleId>{8EC20E35-A176-4012-BC5E-935CFFF8708E}</a:tableStyleId>
              </a:tblPr>
              <a:tblGrid>
                <a:gridCol w="4245005">
                  <a:extLst>
                    <a:ext uri="{9D8B030D-6E8A-4147-A177-3AD203B41FA5}">
                      <a16:colId xmlns:a16="http://schemas.microsoft.com/office/drawing/2014/main" val="2942484907"/>
                    </a:ext>
                  </a:extLst>
                </a:gridCol>
                <a:gridCol w="2157362">
                  <a:extLst>
                    <a:ext uri="{9D8B030D-6E8A-4147-A177-3AD203B41FA5}">
                      <a16:colId xmlns:a16="http://schemas.microsoft.com/office/drawing/2014/main" val="2062918513"/>
                    </a:ext>
                  </a:extLst>
                </a:gridCol>
              </a:tblGrid>
              <a:tr h="715954">
                <a:tc gridSpan="2">
                  <a:txBody>
                    <a:bodyPr/>
                    <a:lstStyle/>
                    <a:p>
                      <a:pPr algn="ctr">
                        <a:spcAft>
                          <a:spcPts val="0"/>
                        </a:spcAft>
                      </a:pPr>
                      <a:r>
                        <a:rPr lang="tr-TR" sz="2100" b="0" cap="all" spc="150" dirty="0">
                          <a:solidFill>
                            <a:schemeClr val="lt1"/>
                          </a:solidFill>
                          <a:effectLst/>
                        </a:rPr>
                        <a:t>ASSESSMENT</a:t>
                      </a:r>
                      <a:endParaRPr lang="tr-TR" sz="2100" b="0" cap="all" spc="150" dirty="0">
                        <a:solidFill>
                          <a:schemeClr val="lt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021" marR="177021" marT="177021" marB="177021">
                    <a:lnL w="12700" cmpd="sng">
                      <a:noFill/>
                    </a:lnL>
                    <a:lnR w="12700" cmpd="sng">
                      <a:noFill/>
                    </a:lnR>
                    <a:lnT w="12700" cmpd="sng">
                      <a:noFill/>
                    </a:lnT>
                    <a:lnB w="38100" cmpd="sng">
                      <a:noFill/>
                    </a:lnB>
                    <a:solidFill>
                      <a:srgbClr val="505356"/>
                    </a:solidFill>
                  </a:tcPr>
                </a:tc>
                <a:tc hMerge="1">
                  <a:txBody>
                    <a:bodyPr/>
                    <a:lstStyle/>
                    <a:p>
                      <a:endParaRPr lang="tr-TR"/>
                    </a:p>
                  </a:txBody>
                  <a:tcPr/>
                </a:tc>
                <a:extLst>
                  <a:ext uri="{0D108BD9-81ED-4DB2-BD59-A6C34878D82A}">
                    <a16:rowId xmlns:a16="http://schemas.microsoft.com/office/drawing/2014/main" val="733905125"/>
                  </a:ext>
                </a:extLst>
              </a:tr>
              <a:tr h="656947">
                <a:tc>
                  <a:txBody>
                    <a:bodyPr/>
                    <a:lstStyle/>
                    <a:p>
                      <a:pPr algn="ctr">
                        <a:spcAft>
                          <a:spcPts val="0"/>
                        </a:spcAft>
                      </a:pPr>
                      <a:r>
                        <a:rPr lang="tr-TR" sz="1700" b="1" cap="none" spc="0">
                          <a:solidFill>
                            <a:schemeClr val="tx1"/>
                          </a:solidFill>
                          <a:effectLst/>
                        </a:rPr>
                        <a:t> </a:t>
                      </a:r>
                      <a:endParaRPr lang="tr-TR" sz="17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021" marR="177021" marT="177021" marB="177021">
                    <a:lnL w="12700" cmpd="sng">
                      <a:noFill/>
                      <a:prstDash val="solid"/>
                    </a:lnL>
                    <a:lnR w="12700" cmpd="sng">
                      <a:noFill/>
                      <a:prstDash val="solid"/>
                    </a:lnR>
                    <a:lnT w="38100" cmpd="sng">
                      <a:noFill/>
                    </a:lnT>
                    <a:lnB w="12700" cmpd="sng">
                      <a:noFill/>
                      <a:prstDash val="solid"/>
                    </a:lnB>
                    <a:noFill/>
                  </a:tcPr>
                </a:tc>
                <a:tc>
                  <a:txBody>
                    <a:bodyPr/>
                    <a:lstStyle/>
                    <a:p>
                      <a:pPr algn="ctr">
                        <a:spcAft>
                          <a:spcPts val="0"/>
                        </a:spcAft>
                      </a:pPr>
                      <a:r>
                        <a:rPr lang="tr-TR" sz="1700" cap="none" spc="0">
                          <a:solidFill>
                            <a:schemeClr val="tx1"/>
                          </a:solidFill>
                          <a:effectLst/>
                        </a:rPr>
                        <a:t>PERCENTAGE</a:t>
                      </a:r>
                      <a:endParaRPr lang="tr-TR" sz="17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021" marR="177021" marT="177021" marB="177021">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465160042"/>
                  </a:ext>
                </a:extLst>
              </a:tr>
              <a:tr h="912645">
                <a:tc>
                  <a:txBody>
                    <a:bodyPr/>
                    <a:lstStyle/>
                    <a:p>
                      <a:pPr>
                        <a:spcAft>
                          <a:spcPts val="0"/>
                        </a:spcAft>
                      </a:pPr>
                      <a:r>
                        <a:rPr lang="tr-TR" sz="1700" b="1" cap="none" spc="0" dirty="0">
                          <a:solidFill>
                            <a:schemeClr val="tx1"/>
                          </a:solidFill>
                          <a:effectLst/>
                        </a:rPr>
                        <a:t> </a:t>
                      </a:r>
                    </a:p>
                    <a:p>
                      <a:pPr>
                        <a:spcAft>
                          <a:spcPts val="0"/>
                        </a:spcAft>
                      </a:pPr>
                      <a:r>
                        <a:rPr lang="tr-TR" sz="1700" b="1" cap="none" spc="0" dirty="0" err="1">
                          <a:solidFill>
                            <a:schemeClr val="tx1"/>
                          </a:solidFill>
                          <a:effectLst/>
                        </a:rPr>
                        <a:t>In-term</a:t>
                      </a:r>
                      <a:r>
                        <a:rPr lang="tr-TR" sz="1700" b="1" cap="none" spc="0" dirty="0">
                          <a:solidFill>
                            <a:schemeClr val="tx1"/>
                          </a:solidFill>
                          <a:effectLst/>
                        </a:rPr>
                        <a:t> </a:t>
                      </a:r>
                      <a:r>
                        <a:rPr lang="tr-TR" sz="1700" b="1" cap="none" spc="0" dirty="0" err="1">
                          <a:solidFill>
                            <a:schemeClr val="tx1"/>
                          </a:solidFill>
                          <a:effectLst/>
                        </a:rPr>
                        <a:t>Assessment</a:t>
                      </a:r>
                      <a:r>
                        <a:rPr lang="tr-TR" sz="1700" b="1" cap="none" spc="0" dirty="0">
                          <a:solidFill>
                            <a:schemeClr val="tx1"/>
                          </a:solidFill>
                          <a:effectLst/>
                        </a:rPr>
                        <a:t> </a:t>
                      </a:r>
                      <a:endParaRPr lang="tr-TR" sz="17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021" marR="177021" marT="177021" marB="17702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spcAft>
                          <a:spcPts val="0"/>
                        </a:spcAft>
                      </a:pPr>
                      <a:r>
                        <a:rPr lang="tr-TR" sz="1700" cap="none" spc="0" dirty="0">
                          <a:solidFill>
                            <a:schemeClr val="tx1"/>
                          </a:solidFill>
                          <a:effectLst/>
                        </a:rPr>
                        <a:t> </a:t>
                      </a:r>
                    </a:p>
                    <a:p>
                      <a:pPr algn="ctr">
                        <a:spcAft>
                          <a:spcPts val="0"/>
                        </a:spcAft>
                      </a:pPr>
                      <a:r>
                        <a:rPr lang="tr-TR" sz="17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60</a:t>
                      </a:r>
                    </a:p>
                  </a:txBody>
                  <a:tcPr marL="177021" marR="177021" marT="177021" marB="17702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211356694"/>
                  </a:ext>
                </a:extLst>
              </a:tr>
              <a:tr h="766230">
                <a:tc>
                  <a:txBody>
                    <a:bodyPr/>
                    <a:lstStyle/>
                    <a:p>
                      <a:pPr>
                        <a:spcAft>
                          <a:spcPts val="0"/>
                        </a:spcAft>
                      </a:pPr>
                      <a:r>
                        <a:rPr lang="tr-TR" sz="1700" b="1" cap="none" spc="0" dirty="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700" b="1" cap="none" spc="0" dirty="0">
                          <a:solidFill>
                            <a:schemeClr val="tx1"/>
                          </a:solidFill>
                          <a:effectLst/>
                        </a:rPr>
                        <a:t>FINAL EXAM  </a:t>
                      </a:r>
                      <a:endParaRPr lang="tr-TR" sz="17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021" marR="177021" marT="177021" marB="17702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spcAft>
                          <a:spcPts val="0"/>
                        </a:spcAft>
                      </a:pPr>
                      <a:r>
                        <a:rPr lang="tr-TR" sz="1700" cap="none" spc="0" dirty="0">
                          <a:solidFill>
                            <a:schemeClr val="tx1"/>
                          </a:solidFill>
                          <a:effectLst/>
                        </a:rPr>
                        <a:t> </a:t>
                      </a:r>
                    </a:p>
                    <a:p>
                      <a:pPr algn="ctr">
                        <a:spcAft>
                          <a:spcPts val="0"/>
                        </a:spcAft>
                      </a:pPr>
                      <a:r>
                        <a:rPr lang="tr-TR" sz="1700" cap="none" spc="0" dirty="0">
                          <a:solidFill>
                            <a:schemeClr val="tx1"/>
                          </a:solidFill>
                          <a:effectLst/>
                        </a:rPr>
                        <a:t>40</a:t>
                      </a:r>
                    </a:p>
                    <a:p>
                      <a:pPr algn="ctr">
                        <a:spcAft>
                          <a:spcPts val="0"/>
                        </a:spcAft>
                      </a:pPr>
                      <a:r>
                        <a:rPr lang="tr-TR" sz="1700" cap="none" spc="0" dirty="0">
                          <a:solidFill>
                            <a:schemeClr val="tx1"/>
                          </a:solidFill>
                          <a:effectLst/>
                        </a:rPr>
                        <a:t> </a:t>
                      </a:r>
                      <a:endParaRPr lang="tr-TR" sz="17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021" marR="177021" marT="177021" marB="177021">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268355163"/>
                  </a:ext>
                </a:extLst>
              </a:tr>
              <a:tr h="656947">
                <a:tc>
                  <a:txBody>
                    <a:bodyPr/>
                    <a:lstStyle/>
                    <a:p>
                      <a:pPr>
                        <a:spcAft>
                          <a:spcPts val="0"/>
                        </a:spcAft>
                      </a:pPr>
                      <a:r>
                        <a:rPr lang="tr-TR" sz="1700" b="1" cap="none" spc="0" dirty="0">
                          <a:solidFill>
                            <a:schemeClr val="tx1"/>
                          </a:solidFill>
                          <a:effectLst/>
                        </a:rPr>
                        <a:t> </a:t>
                      </a:r>
                      <a:endParaRPr lang="tr-TR" sz="17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021" marR="177021" marT="177021" marB="177021">
                    <a:lnL w="12700" cmpd="sng">
                      <a:noFill/>
                      <a:prstDash val="solid"/>
                    </a:lnL>
                    <a:lnR w="12700" cmpd="sng">
                      <a:noFill/>
                      <a:prstDash val="solid"/>
                    </a:lnR>
                    <a:lnT w="12700" cmpd="sng">
                      <a:noFill/>
                      <a:prstDash val="solid"/>
                    </a:lnT>
                    <a:lnB w="12700" cmpd="sng">
                      <a:noFill/>
                      <a:prstDash val="solid"/>
                    </a:lnB>
                    <a:noFill/>
                  </a:tcPr>
                </a:tc>
                <a:tc>
                  <a:txBody>
                    <a:bodyPr/>
                    <a:lstStyle/>
                    <a:p>
                      <a:pPr algn="ctr">
                        <a:spcAft>
                          <a:spcPts val="0"/>
                        </a:spcAft>
                      </a:pPr>
                      <a:r>
                        <a:rPr lang="tr-TR" sz="1700" cap="none" spc="0" dirty="0">
                          <a:solidFill>
                            <a:schemeClr val="tx1"/>
                          </a:solidFill>
                          <a:effectLst/>
                        </a:rPr>
                        <a:t>100%</a:t>
                      </a:r>
                      <a:endParaRPr lang="tr-TR" sz="17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021" marR="177021" marT="177021" marB="17702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23127443"/>
                  </a:ext>
                </a:extLst>
              </a:tr>
            </a:tbl>
          </a:graphicData>
        </a:graphic>
      </p:graphicFrame>
    </p:spTree>
    <p:extLst>
      <p:ext uri="{BB962C8B-B14F-4D97-AF65-F5344CB8AC3E}">
        <p14:creationId xmlns:p14="http://schemas.microsoft.com/office/powerpoint/2010/main" val="2464522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4" name="Rectangle 13">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6" name="Group 15">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7" name="Straight Connector 16">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1A856DE3-B9AB-43F7-A80F-CB9F149A9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8560024" y="1559768"/>
            <a:ext cx="3238829" cy="3135379"/>
          </a:xfrm>
        </p:spPr>
        <p:txBody>
          <a:bodyPr vert="horz" lIns="91440" tIns="45720" rIns="91440" bIns="45720" rtlCol="0" anchor="ctr">
            <a:normAutofit fontScale="90000"/>
          </a:bodyPr>
          <a:lstStyle/>
          <a:p>
            <a:pPr algn="ctr">
              <a:lnSpc>
                <a:spcPct val="83000"/>
              </a:lnSpc>
            </a:pPr>
            <a:br>
              <a:rPr lang="en-US" cap="all" spc="-100" dirty="0">
                <a:solidFill>
                  <a:srgbClr val="FFFFFF"/>
                </a:solidFill>
              </a:rPr>
            </a:br>
            <a:br>
              <a:rPr lang="en-US" cap="all" spc="-100" dirty="0">
                <a:solidFill>
                  <a:srgbClr val="FFFFFF"/>
                </a:solidFill>
              </a:rPr>
            </a:br>
            <a:r>
              <a:rPr lang="en-US" cap="all" spc="-100" dirty="0">
                <a:solidFill>
                  <a:srgbClr val="FFFFFF"/>
                </a:solidFill>
              </a:rPr>
              <a:t>GRADING SCALE</a:t>
            </a:r>
            <a:br>
              <a:rPr lang="en-US" cap="all" spc="-100" dirty="0">
                <a:solidFill>
                  <a:srgbClr val="FFFFFF"/>
                </a:solidFill>
              </a:rPr>
            </a:br>
            <a:br>
              <a:rPr lang="en-US" cap="all" spc="-100" dirty="0">
                <a:solidFill>
                  <a:srgbClr val="FFFFFF"/>
                </a:solidFill>
              </a:rPr>
            </a:br>
            <a:endParaRPr lang="en-US" cap="all" spc="-100" dirty="0">
              <a:solidFill>
                <a:srgbClr val="FFFFFF"/>
              </a:solidFill>
            </a:endParaRPr>
          </a:p>
        </p:txBody>
      </p:sp>
      <p:sp useBgFill="1">
        <p:nvSpPr>
          <p:cNvPr id="23" name="Rectangle 22">
            <a:extLst>
              <a:ext uri="{FF2B5EF4-FFF2-40B4-BE49-F238E27FC236}">
                <a16:creationId xmlns:a16="http://schemas.microsoft.com/office/drawing/2014/main" id="{8B4B154C-0A60-41BF-B149-21BD6D9B9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DC1BCB1-67D2-4359-8F92-3A69D16DD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8800E080-59F0-4F83-B2C9-C7330EFDF5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506867-1785-46B5-8ECF-33F482D02C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A8A2B6-6C82-4F71-BD0A-2E57CD2317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8FCBACE5-7587-AA4F-985A-9C62E8452F18}"/>
              </a:ext>
            </a:extLst>
          </p:cNvPr>
          <p:cNvGraphicFramePr>
            <a:graphicFrameLocks noGrp="1"/>
          </p:cNvGraphicFramePr>
          <p:nvPr>
            <p:extLst>
              <p:ext uri="{D42A27DB-BD31-4B8C-83A1-F6EECF244321}">
                <p14:modId xmlns:p14="http://schemas.microsoft.com/office/powerpoint/2010/main" val="514391464"/>
              </p:ext>
            </p:extLst>
          </p:nvPr>
        </p:nvGraphicFramePr>
        <p:xfrm>
          <a:off x="643192" y="720320"/>
          <a:ext cx="6909387" cy="5409468"/>
        </p:xfrm>
        <a:graphic>
          <a:graphicData uri="http://schemas.openxmlformats.org/drawingml/2006/table">
            <a:tbl>
              <a:tblPr firstRow="1" firstCol="1" bandRow="1">
                <a:noFill/>
                <a:tableStyleId>{5C22544A-7EE6-4342-B048-85BDC9FD1C3A}</a:tableStyleId>
              </a:tblPr>
              <a:tblGrid>
                <a:gridCol w="2991250">
                  <a:extLst>
                    <a:ext uri="{9D8B030D-6E8A-4147-A177-3AD203B41FA5}">
                      <a16:colId xmlns:a16="http://schemas.microsoft.com/office/drawing/2014/main" val="1482661295"/>
                    </a:ext>
                  </a:extLst>
                </a:gridCol>
                <a:gridCol w="2072901">
                  <a:extLst>
                    <a:ext uri="{9D8B030D-6E8A-4147-A177-3AD203B41FA5}">
                      <a16:colId xmlns:a16="http://schemas.microsoft.com/office/drawing/2014/main" val="2992338979"/>
                    </a:ext>
                  </a:extLst>
                </a:gridCol>
                <a:gridCol w="1845236">
                  <a:extLst>
                    <a:ext uri="{9D8B030D-6E8A-4147-A177-3AD203B41FA5}">
                      <a16:colId xmlns:a16="http://schemas.microsoft.com/office/drawing/2014/main" val="3103815161"/>
                    </a:ext>
                  </a:extLst>
                </a:gridCol>
              </a:tblGrid>
              <a:tr h="450789">
                <a:tc>
                  <a:txBody>
                    <a:bodyPr/>
                    <a:lstStyle/>
                    <a:p>
                      <a:pPr algn="r">
                        <a:spcAft>
                          <a:spcPts val="0"/>
                        </a:spcAft>
                      </a:pPr>
                      <a:endParaRPr lang="tr-TR" sz="1500" b="1"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275993" marT="91998" marB="91998" anchor="ctr">
                    <a:lnL w="12700" cmpd="sng">
                      <a:noFill/>
                      <a:prstDash val="solid"/>
                    </a:lnL>
                    <a:lnR w="12700" cmpd="sng">
                      <a:noFill/>
                      <a:prstDash val="solid"/>
                    </a:lnR>
                    <a:lnT w="12700" cmpd="sng">
                      <a:noFill/>
                      <a:prstDash val="solid"/>
                    </a:lnT>
                    <a:lnB w="9525" cap="flat" cmpd="sng" algn="ctr">
                      <a:solidFill>
                        <a:srgbClr val="D8DCDC"/>
                      </a:solidFill>
                      <a:prstDash val="solid"/>
                    </a:lnB>
                    <a:noFill/>
                  </a:tcPr>
                </a:tc>
                <a:tc gridSpan="2">
                  <a:txBody>
                    <a:bodyPr/>
                    <a:lstStyle/>
                    <a:p>
                      <a:pPr algn="l"/>
                      <a:endParaRPr lang="tr-TR" sz="1500" b="1">
                        <a:solidFill>
                          <a:schemeClr val="tx1">
                            <a:lumMod val="75000"/>
                            <a:lumOff val="25000"/>
                          </a:schemeClr>
                        </a:solidFill>
                        <a:effectLst/>
                        <a:latin typeface="Calibri" panose="020F0502020204030204" pitchFamily="34" charset="0"/>
                        <a:cs typeface="Times New Roman" panose="02020603050405020304" pitchFamily="18" charset="0"/>
                      </a:endParaRPr>
                    </a:p>
                  </a:txBody>
                  <a:tcPr marL="183995" marR="9583" marT="91998" marB="91998" anchor="b">
                    <a:lnL w="12700" cmpd="sng">
                      <a:noFill/>
                      <a:prstDash val="solid"/>
                    </a:lnL>
                    <a:lnR w="12700" cmpd="sng">
                      <a:noFill/>
                      <a:prstDash val="solid"/>
                    </a:lnR>
                    <a:lnT w="12700" cmpd="sng">
                      <a:noFill/>
                      <a:prstDash val="solid"/>
                    </a:lnT>
                    <a:lnB w="9525" cap="flat" cmpd="sng" algn="ctr">
                      <a:solidFill>
                        <a:srgbClr val="D8DCDC"/>
                      </a:solidFill>
                      <a:prstDash val="solid"/>
                    </a:lnB>
                    <a:noFill/>
                  </a:tcPr>
                </a:tc>
                <a:tc hMerge="1">
                  <a:txBody>
                    <a:bodyPr/>
                    <a:lstStyle/>
                    <a:p>
                      <a:endParaRPr lang="tr-TR"/>
                    </a:p>
                  </a:txBody>
                  <a:tcPr/>
                </a:tc>
                <a:extLst>
                  <a:ext uri="{0D108BD9-81ED-4DB2-BD59-A6C34878D82A}">
                    <a16:rowId xmlns:a16="http://schemas.microsoft.com/office/drawing/2014/main" val="4205324621"/>
                  </a:ext>
                </a:extLst>
              </a:tr>
              <a:tr h="450789">
                <a:tc>
                  <a:txBody>
                    <a:bodyPr/>
                    <a:lstStyle/>
                    <a:p>
                      <a:pPr algn="r">
                        <a:spcAft>
                          <a:spcPts val="0"/>
                        </a:spcAft>
                      </a:pPr>
                      <a:r>
                        <a:rPr lang="en-GB" sz="1500" b="1">
                          <a:solidFill>
                            <a:schemeClr val="tx1">
                              <a:lumMod val="75000"/>
                              <a:lumOff val="25000"/>
                            </a:schemeClr>
                          </a:solidFill>
                          <a:effectLst/>
                        </a:rPr>
                        <a:t>GRADE</a:t>
                      </a:r>
                      <a:endParaRPr lang="tr-TR" sz="15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275993" marT="91998" marB="91998" anchor="ctr">
                    <a:lnL w="12700" cmpd="sng">
                      <a:no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tc>
                  <a:txBody>
                    <a:bodyPr/>
                    <a:lstStyle/>
                    <a:p>
                      <a:pPr algn="ctr">
                        <a:spcAft>
                          <a:spcPts val="0"/>
                        </a:spcAft>
                      </a:pPr>
                      <a:r>
                        <a:rPr lang="en-GB" sz="1500">
                          <a:solidFill>
                            <a:schemeClr val="tx1">
                              <a:lumMod val="75000"/>
                              <a:lumOff val="25000"/>
                            </a:schemeClr>
                          </a:solidFill>
                          <a:effectLst/>
                        </a:rPr>
                        <a:t>LETTER</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spcAft>
                          <a:spcPts val="0"/>
                        </a:spcAft>
                      </a:pPr>
                      <a:r>
                        <a:rPr lang="en-GB" sz="1500">
                          <a:solidFill>
                            <a:schemeClr val="tx1">
                              <a:lumMod val="75000"/>
                              <a:lumOff val="25000"/>
                            </a:schemeClr>
                          </a:solidFill>
                          <a:effectLst/>
                        </a:rPr>
                        <a:t>ECTS</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797232197"/>
                  </a:ext>
                </a:extLst>
              </a:tr>
              <a:tr h="450789">
                <a:tc>
                  <a:txBody>
                    <a:bodyPr/>
                    <a:lstStyle/>
                    <a:p>
                      <a:pPr algn="r">
                        <a:spcAft>
                          <a:spcPts val="0"/>
                        </a:spcAft>
                      </a:pPr>
                      <a:r>
                        <a:rPr lang="en-GB" sz="1500" b="1">
                          <a:solidFill>
                            <a:schemeClr val="tx1">
                              <a:lumMod val="75000"/>
                              <a:lumOff val="25000"/>
                            </a:schemeClr>
                          </a:solidFill>
                          <a:effectLst/>
                        </a:rPr>
                        <a:t>90-100</a:t>
                      </a:r>
                      <a:endParaRPr lang="tr-TR" sz="15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275993" marT="91998" marB="91998" anchor="b">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spcAft>
                          <a:spcPts val="0"/>
                        </a:spcAft>
                      </a:pPr>
                      <a:r>
                        <a:rPr lang="en-GB" sz="1500">
                          <a:solidFill>
                            <a:schemeClr val="tx1">
                              <a:lumMod val="75000"/>
                              <a:lumOff val="25000"/>
                            </a:schemeClr>
                          </a:solidFill>
                          <a:effectLst/>
                        </a:rPr>
                        <a:t>AA</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spcAft>
                          <a:spcPts val="0"/>
                        </a:spcAft>
                      </a:pPr>
                      <a:r>
                        <a:rPr lang="en-GB" sz="1500">
                          <a:solidFill>
                            <a:schemeClr val="tx1">
                              <a:lumMod val="75000"/>
                              <a:lumOff val="25000"/>
                            </a:schemeClr>
                          </a:solidFill>
                          <a:effectLst/>
                        </a:rPr>
                        <a:t>4.00</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299867240"/>
                  </a:ext>
                </a:extLst>
              </a:tr>
              <a:tr h="450789">
                <a:tc>
                  <a:txBody>
                    <a:bodyPr/>
                    <a:lstStyle/>
                    <a:p>
                      <a:pPr algn="r">
                        <a:spcAft>
                          <a:spcPts val="0"/>
                        </a:spcAft>
                      </a:pPr>
                      <a:r>
                        <a:rPr lang="en-GB" sz="1500" b="1">
                          <a:solidFill>
                            <a:schemeClr val="tx1">
                              <a:lumMod val="75000"/>
                              <a:lumOff val="25000"/>
                            </a:schemeClr>
                          </a:solidFill>
                          <a:effectLst/>
                        </a:rPr>
                        <a:t>80-89</a:t>
                      </a:r>
                      <a:endParaRPr lang="tr-TR" sz="15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275993" marT="91998" marB="91998" anchor="b">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spcAft>
                          <a:spcPts val="0"/>
                        </a:spcAft>
                      </a:pPr>
                      <a:r>
                        <a:rPr lang="en-GB" sz="1500">
                          <a:solidFill>
                            <a:schemeClr val="tx1">
                              <a:lumMod val="75000"/>
                              <a:lumOff val="25000"/>
                            </a:schemeClr>
                          </a:solidFill>
                          <a:effectLst/>
                        </a:rPr>
                        <a:t>BA</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spcAft>
                          <a:spcPts val="0"/>
                        </a:spcAft>
                      </a:pPr>
                      <a:r>
                        <a:rPr lang="en-GB" sz="1500">
                          <a:solidFill>
                            <a:schemeClr val="tx1">
                              <a:lumMod val="75000"/>
                              <a:lumOff val="25000"/>
                            </a:schemeClr>
                          </a:solidFill>
                          <a:effectLst/>
                        </a:rPr>
                        <a:t>3.50</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3065425734"/>
                  </a:ext>
                </a:extLst>
              </a:tr>
              <a:tr h="450789">
                <a:tc>
                  <a:txBody>
                    <a:bodyPr/>
                    <a:lstStyle/>
                    <a:p>
                      <a:pPr algn="r">
                        <a:spcAft>
                          <a:spcPts val="0"/>
                        </a:spcAft>
                      </a:pPr>
                      <a:r>
                        <a:rPr lang="en-GB" sz="1500" b="1">
                          <a:solidFill>
                            <a:schemeClr val="tx1">
                              <a:lumMod val="75000"/>
                              <a:lumOff val="25000"/>
                            </a:schemeClr>
                          </a:solidFill>
                          <a:effectLst/>
                        </a:rPr>
                        <a:t>70-79</a:t>
                      </a:r>
                      <a:endParaRPr lang="tr-TR" sz="15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275993" marT="91998" marB="91998" anchor="b">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spcAft>
                          <a:spcPts val="0"/>
                        </a:spcAft>
                      </a:pPr>
                      <a:r>
                        <a:rPr lang="en-GB" sz="1500">
                          <a:solidFill>
                            <a:schemeClr val="tx1">
                              <a:lumMod val="75000"/>
                              <a:lumOff val="25000"/>
                            </a:schemeClr>
                          </a:solidFill>
                          <a:effectLst/>
                        </a:rPr>
                        <a:t>BB</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spcAft>
                          <a:spcPts val="0"/>
                        </a:spcAft>
                      </a:pPr>
                      <a:r>
                        <a:rPr lang="en-GB" sz="1500">
                          <a:solidFill>
                            <a:schemeClr val="tx1">
                              <a:lumMod val="75000"/>
                              <a:lumOff val="25000"/>
                            </a:schemeClr>
                          </a:solidFill>
                          <a:effectLst/>
                        </a:rPr>
                        <a:t>3.00</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535690345"/>
                  </a:ext>
                </a:extLst>
              </a:tr>
              <a:tr h="450789">
                <a:tc>
                  <a:txBody>
                    <a:bodyPr/>
                    <a:lstStyle/>
                    <a:p>
                      <a:pPr algn="r">
                        <a:spcAft>
                          <a:spcPts val="0"/>
                        </a:spcAft>
                      </a:pPr>
                      <a:r>
                        <a:rPr lang="en-GB" sz="1500" b="1">
                          <a:solidFill>
                            <a:schemeClr val="tx1">
                              <a:lumMod val="75000"/>
                              <a:lumOff val="25000"/>
                            </a:schemeClr>
                          </a:solidFill>
                          <a:effectLst/>
                        </a:rPr>
                        <a:t>60-69</a:t>
                      </a:r>
                      <a:endParaRPr lang="tr-TR" sz="15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275993" marT="91998" marB="91998" anchor="b">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spcAft>
                          <a:spcPts val="0"/>
                        </a:spcAft>
                      </a:pPr>
                      <a:r>
                        <a:rPr lang="en-GB" sz="1500">
                          <a:solidFill>
                            <a:schemeClr val="tx1">
                              <a:lumMod val="75000"/>
                              <a:lumOff val="25000"/>
                            </a:schemeClr>
                          </a:solidFill>
                          <a:effectLst/>
                        </a:rPr>
                        <a:t>CB</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spcAft>
                          <a:spcPts val="0"/>
                        </a:spcAft>
                      </a:pPr>
                      <a:r>
                        <a:rPr lang="en-GB" sz="1500">
                          <a:solidFill>
                            <a:schemeClr val="tx1">
                              <a:lumMod val="75000"/>
                              <a:lumOff val="25000"/>
                            </a:schemeClr>
                          </a:solidFill>
                          <a:effectLst/>
                        </a:rPr>
                        <a:t>2.50</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518070219"/>
                  </a:ext>
                </a:extLst>
              </a:tr>
              <a:tr h="450789">
                <a:tc>
                  <a:txBody>
                    <a:bodyPr/>
                    <a:lstStyle/>
                    <a:p>
                      <a:pPr algn="r">
                        <a:spcAft>
                          <a:spcPts val="0"/>
                        </a:spcAft>
                      </a:pPr>
                      <a:r>
                        <a:rPr lang="en-GB" sz="1500" b="1">
                          <a:solidFill>
                            <a:schemeClr val="tx1">
                              <a:lumMod val="75000"/>
                              <a:lumOff val="25000"/>
                            </a:schemeClr>
                          </a:solidFill>
                          <a:effectLst/>
                        </a:rPr>
                        <a:t>53-59</a:t>
                      </a:r>
                      <a:endParaRPr lang="tr-TR" sz="15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275993" marT="91998" marB="91998" anchor="b">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spcAft>
                          <a:spcPts val="0"/>
                        </a:spcAft>
                      </a:pPr>
                      <a:r>
                        <a:rPr lang="en-GB" sz="1500">
                          <a:solidFill>
                            <a:schemeClr val="tx1">
                              <a:lumMod val="75000"/>
                              <a:lumOff val="25000"/>
                            </a:schemeClr>
                          </a:solidFill>
                          <a:effectLst/>
                        </a:rPr>
                        <a:t>CC</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spcAft>
                          <a:spcPts val="0"/>
                        </a:spcAft>
                      </a:pPr>
                      <a:r>
                        <a:rPr lang="en-GB" sz="1500">
                          <a:solidFill>
                            <a:schemeClr val="tx1">
                              <a:lumMod val="75000"/>
                              <a:lumOff val="25000"/>
                            </a:schemeClr>
                          </a:solidFill>
                          <a:effectLst/>
                        </a:rPr>
                        <a:t>2.00</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183187732"/>
                  </a:ext>
                </a:extLst>
              </a:tr>
              <a:tr h="450789">
                <a:tc>
                  <a:txBody>
                    <a:bodyPr/>
                    <a:lstStyle/>
                    <a:p>
                      <a:pPr algn="r">
                        <a:spcAft>
                          <a:spcPts val="0"/>
                        </a:spcAft>
                      </a:pPr>
                      <a:r>
                        <a:rPr lang="en-GB" sz="1500" b="1">
                          <a:solidFill>
                            <a:schemeClr val="tx1">
                              <a:lumMod val="75000"/>
                              <a:lumOff val="25000"/>
                            </a:schemeClr>
                          </a:solidFill>
                          <a:effectLst/>
                        </a:rPr>
                        <a:t>48-52</a:t>
                      </a:r>
                      <a:endParaRPr lang="tr-TR" sz="15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275993" marT="91998" marB="91998" anchor="b">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spcAft>
                          <a:spcPts val="0"/>
                        </a:spcAft>
                      </a:pPr>
                      <a:r>
                        <a:rPr lang="en-GB" sz="1500">
                          <a:solidFill>
                            <a:schemeClr val="tx1">
                              <a:lumMod val="75000"/>
                              <a:lumOff val="25000"/>
                            </a:schemeClr>
                          </a:solidFill>
                          <a:effectLst/>
                        </a:rPr>
                        <a:t>DC</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spcAft>
                          <a:spcPts val="0"/>
                        </a:spcAft>
                      </a:pPr>
                      <a:r>
                        <a:rPr lang="en-GB" sz="1500">
                          <a:solidFill>
                            <a:schemeClr val="tx1">
                              <a:lumMod val="75000"/>
                              <a:lumOff val="25000"/>
                            </a:schemeClr>
                          </a:solidFill>
                          <a:effectLst/>
                        </a:rPr>
                        <a:t>1.50</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410221913"/>
                  </a:ext>
                </a:extLst>
              </a:tr>
              <a:tr h="450789">
                <a:tc>
                  <a:txBody>
                    <a:bodyPr/>
                    <a:lstStyle/>
                    <a:p>
                      <a:pPr algn="r">
                        <a:spcAft>
                          <a:spcPts val="0"/>
                        </a:spcAft>
                      </a:pPr>
                      <a:r>
                        <a:rPr lang="en-GB" sz="1500" b="1">
                          <a:solidFill>
                            <a:schemeClr val="tx1">
                              <a:lumMod val="75000"/>
                              <a:lumOff val="25000"/>
                            </a:schemeClr>
                          </a:solidFill>
                          <a:effectLst/>
                        </a:rPr>
                        <a:t>40-47</a:t>
                      </a:r>
                      <a:endParaRPr lang="tr-TR" sz="15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275993" marT="91998" marB="91998" anchor="b">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spcAft>
                          <a:spcPts val="0"/>
                        </a:spcAft>
                      </a:pPr>
                      <a:r>
                        <a:rPr lang="en-GB" sz="1500">
                          <a:solidFill>
                            <a:schemeClr val="tx1">
                              <a:lumMod val="75000"/>
                              <a:lumOff val="25000"/>
                            </a:schemeClr>
                          </a:solidFill>
                          <a:effectLst/>
                        </a:rPr>
                        <a:t>DD</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spcAft>
                          <a:spcPts val="0"/>
                        </a:spcAft>
                      </a:pPr>
                      <a:r>
                        <a:rPr lang="en-GB" sz="1500">
                          <a:solidFill>
                            <a:schemeClr val="tx1">
                              <a:lumMod val="75000"/>
                              <a:lumOff val="25000"/>
                            </a:schemeClr>
                          </a:solidFill>
                          <a:effectLst/>
                        </a:rPr>
                        <a:t>1.00</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632971266"/>
                  </a:ext>
                </a:extLst>
              </a:tr>
              <a:tr h="450789">
                <a:tc>
                  <a:txBody>
                    <a:bodyPr/>
                    <a:lstStyle/>
                    <a:p>
                      <a:pPr algn="r">
                        <a:spcAft>
                          <a:spcPts val="0"/>
                        </a:spcAft>
                      </a:pPr>
                      <a:r>
                        <a:rPr lang="en-GB" sz="1500" b="1">
                          <a:solidFill>
                            <a:schemeClr val="tx1">
                              <a:lumMod val="75000"/>
                              <a:lumOff val="25000"/>
                            </a:schemeClr>
                          </a:solidFill>
                          <a:effectLst/>
                        </a:rPr>
                        <a:t>30-39</a:t>
                      </a:r>
                      <a:endParaRPr lang="tr-TR" sz="15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275993" marT="91998" marB="91998" anchor="b">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spcAft>
                          <a:spcPts val="0"/>
                        </a:spcAft>
                      </a:pPr>
                      <a:r>
                        <a:rPr lang="en-GB" sz="1500">
                          <a:solidFill>
                            <a:schemeClr val="tx1">
                              <a:lumMod val="75000"/>
                              <a:lumOff val="25000"/>
                            </a:schemeClr>
                          </a:solidFill>
                          <a:effectLst/>
                        </a:rPr>
                        <a:t>FD</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spcAft>
                          <a:spcPts val="0"/>
                        </a:spcAft>
                      </a:pPr>
                      <a:r>
                        <a:rPr lang="en-GB" sz="1500">
                          <a:solidFill>
                            <a:schemeClr val="tx1">
                              <a:lumMod val="75000"/>
                              <a:lumOff val="25000"/>
                            </a:schemeClr>
                          </a:solidFill>
                          <a:effectLst/>
                        </a:rPr>
                        <a:t>0.50</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973183606"/>
                  </a:ext>
                </a:extLst>
              </a:tr>
              <a:tr h="450789">
                <a:tc>
                  <a:txBody>
                    <a:bodyPr/>
                    <a:lstStyle/>
                    <a:p>
                      <a:pPr algn="r">
                        <a:spcAft>
                          <a:spcPts val="0"/>
                        </a:spcAft>
                      </a:pPr>
                      <a:r>
                        <a:rPr lang="en-GB" sz="1500" b="1">
                          <a:solidFill>
                            <a:schemeClr val="tx1">
                              <a:lumMod val="75000"/>
                              <a:lumOff val="25000"/>
                            </a:schemeClr>
                          </a:solidFill>
                          <a:effectLst/>
                        </a:rPr>
                        <a:t>0-29</a:t>
                      </a:r>
                      <a:endParaRPr lang="tr-TR" sz="15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275993" marT="91998" marB="91998" anchor="b">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spcAft>
                          <a:spcPts val="0"/>
                        </a:spcAft>
                      </a:pPr>
                      <a:r>
                        <a:rPr lang="en-GB" sz="1500">
                          <a:solidFill>
                            <a:schemeClr val="tx1">
                              <a:lumMod val="75000"/>
                              <a:lumOff val="25000"/>
                            </a:schemeClr>
                          </a:solidFill>
                          <a:effectLst/>
                        </a:rPr>
                        <a:t>FF</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spcAft>
                          <a:spcPts val="0"/>
                        </a:spcAft>
                      </a:pPr>
                      <a:r>
                        <a:rPr lang="en-GB" sz="1500">
                          <a:solidFill>
                            <a:schemeClr val="tx1">
                              <a:lumMod val="75000"/>
                              <a:lumOff val="25000"/>
                            </a:schemeClr>
                          </a:solidFill>
                          <a:effectLst/>
                        </a:rPr>
                        <a:t>0.00</a:t>
                      </a:r>
                      <a:endParaRPr lang="tr-TR" sz="150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292715089"/>
                  </a:ext>
                </a:extLst>
              </a:tr>
              <a:tr h="450789">
                <a:tc>
                  <a:txBody>
                    <a:bodyPr/>
                    <a:lstStyle/>
                    <a:p>
                      <a:pPr algn="r">
                        <a:spcAft>
                          <a:spcPts val="0"/>
                        </a:spcAft>
                      </a:pPr>
                      <a:r>
                        <a:rPr lang="en-GB" sz="1500" b="1">
                          <a:solidFill>
                            <a:schemeClr val="tx1">
                              <a:lumMod val="75000"/>
                              <a:lumOff val="25000"/>
                            </a:schemeClr>
                          </a:solidFill>
                          <a:effectLst/>
                        </a:rPr>
                        <a:t>ABSENTEE</a:t>
                      </a:r>
                      <a:endParaRPr lang="tr-TR" sz="1500" b="1">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275993" marT="91998" marB="91998" anchor="b">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spcAft>
                          <a:spcPts val="0"/>
                        </a:spcAft>
                      </a:pPr>
                      <a:r>
                        <a:rPr lang="en-GB" sz="1500" dirty="0">
                          <a:solidFill>
                            <a:schemeClr val="tx1">
                              <a:lumMod val="75000"/>
                              <a:lumOff val="25000"/>
                            </a:schemeClr>
                          </a:solidFill>
                          <a:effectLst/>
                        </a:rPr>
                        <a:t>F0</a:t>
                      </a:r>
                      <a:endParaRPr lang="tr-TR" sz="15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spcAft>
                          <a:spcPts val="0"/>
                        </a:spcAft>
                      </a:pPr>
                      <a:r>
                        <a:rPr lang="en-GB" sz="1500" dirty="0">
                          <a:solidFill>
                            <a:schemeClr val="tx1">
                              <a:lumMod val="75000"/>
                              <a:lumOff val="25000"/>
                            </a:schemeClr>
                          </a:solidFill>
                          <a:effectLst/>
                        </a:rPr>
                        <a:t>0.00</a:t>
                      </a:r>
                      <a:endParaRPr lang="tr-TR" sz="15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995" marR="9583" marT="91998" marB="91998" anchor="b">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4250054390"/>
                  </a:ext>
                </a:extLst>
              </a:tr>
            </a:tbl>
          </a:graphicData>
        </a:graphic>
      </p:graphicFrame>
    </p:spTree>
    <p:extLst>
      <p:ext uri="{BB962C8B-B14F-4D97-AF65-F5344CB8AC3E}">
        <p14:creationId xmlns:p14="http://schemas.microsoft.com/office/powerpoint/2010/main" val="3724292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1411-3F72-DF4F-8D4A-563F5C81B69F}"/>
              </a:ext>
            </a:extLst>
          </p:cNvPr>
          <p:cNvSpPr>
            <a:spLocks noGrp="1"/>
          </p:cNvSpPr>
          <p:nvPr>
            <p:ph type="ctrTitle"/>
          </p:nvPr>
        </p:nvSpPr>
        <p:spPr>
          <a:xfrm>
            <a:off x="2384367" y="2091263"/>
            <a:ext cx="7423266" cy="1337737"/>
          </a:xfrm>
        </p:spPr>
        <p:txBody>
          <a:bodyPr/>
          <a:lstStyle/>
          <a:p>
            <a:r>
              <a:rPr lang="en-US" sz="4800" dirty="0">
                <a:solidFill>
                  <a:schemeClr val="accent1">
                    <a:lumMod val="75000"/>
                  </a:schemeClr>
                </a:solidFill>
                <a:latin typeface="Comic Sans MS" panose="030F0902030302020204" pitchFamily="66" charset="0"/>
              </a:rPr>
              <a:t>M</a:t>
            </a:r>
            <a:r>
              <a:rPr lang="en-TR" sz="4800" dirty="0">
                <a:solidFill>
                  <a:schemeClr val="accent1">
                    <a:lumMod val="75000"/>
                  </a:schemeClr>
                </a:solidFill>
                <a:latin typeface="Comic Sans MS" panose="030F0902030302020204" pitchFamily="66" charset="0"/>
              </a:rPr>
              <a:t>oodle platform</a:t>
            </a:r>
          </a:p>
        </p:txBody>
      </p:sp>
      <p:sp>
        <p:nvSpPr>
          <p:cNvPr id="3" name="Subtitle 2">
            <a:extLst>
              <a:ext uri="{FF2B5EF4-FFF2-40B4-BE49-F238E27FC236}">
                <a16:creationId xmlns:a16="http://schemas.microsoft.com/office/drawing/2014/main" id="{0392B181-E919-6644-B5E0-EE9CE665805D}"/>
              </a:ext>
            </a:extLst>
          </p:cNvPr>
          <p:cNvSpPr>
            <a:spLocks noGrp="1"/>
          </p:cNvSpPr>
          <p:nvPr>
            <p:ph type="subTitle" idx="1"/>
          </p:nvPr>
        </p:nvSpPr>
        <p:spPr>
          <a:xfrm>
            <a:off x="1560576" y="3640667"/>
            <a:ext cx="9070848" cy="898567"/>
          </a:xfrm>
        </p:spPr>
        <p:txBody>
          <a:bodyPr>
            <a:noAutofit/>
          </a:bodyPr>
          <a:lstStyle/>
          <a:p>
            <a:r>
              <a:rPr lang="en-TR" sz="2800" b="1" dirty="0">
                <a:solidFill>
                  <a:srgbClr val="C00000"/>
                </a:solidFill>
                <a:latin typeface="Comic Sans MS" panose="030F0902030302020204" pitchFamily="66" charset="0"/>
              </a:rPr>
              <a:t>STUDENT REGISTRATION </a:t>
            </a:r>
          </a:p>
          <a:p>
            <a:r>
              <a:rPr lang="en-TR" sz="2800" b="1" dirty="0">
                <a:solidFill>
                  <a:srgbClr val="C00000"/>
                </a:solidFill>
                <a:latin typeface="Comic Sans MS" panose="030F0902030302020204" pitchFamily="66" charset="0"/>
              </a:rPr>
              <a:t>&amp; </a:t>
            </a:r>
          </a:p>
          <a:p>
            <a:r>
              <a:rPr lang="en-TR" sz="2800" b="1" dirty="0">
                <a:solidFill>
                  <a:srgbClr val="C00000"/>
                </a:solidFill>
                <a:latin typeface="Comic Sans MS" panose="030F0902030302020204" pitchFamily="66" charset="0"/>
              </a:rPr>
              <a:t>ACCESS TO COURSE INFORMATION AND MATERIALS</a:t>
            </a:r>
          </a:p>
        </p:txBody>
      </p:sp>
    </p:spTree>
    <p:extLst>
      <p:ext uri="{BB962C8B-B14F-4D97-AF65-F5344CB8AC3E}">
        <p14:creationId xmlns:p14="http://schemas.microsoft.com/office/powerpoint/2010/main" val="1596608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76575C0F-C63C-5149-9F79-E8E6B8785F85}"/>
              </a:ext>
            </a:extLst>
          </p:cNvPr>
          <p:cNvPicPr>
            <a:picLocks noGrp="1" noChangeAspect="1"/>
          </p:cNvPicPr>
          <p:nvPr>
            <p:ph sz="half" idx="2"/>
          </p:nvPr>
        </p:nvPicPr>
        <p:blipFill>
          <a:blip r:embed="rId2"/>
          <a:stretch>
            <a:fillRect/>
          </a:stretch>
        </p:blipFill>
        <p:spPr>
          <a:xfrm>
            <a:off x="990462" y="554784"/>
            <a:ext cx="10001233" cy="5748432"/>
          </a:xfrm>
        </p:spPr>
      </p:pic>
    </p:spTree>
    <p:extLst>
      <p:ext uri="{BB962C8B-B14F-4D97-AF65-F5344CB8AC3E}">
        <p14:creationId xmlns:p14="http://schemas.microsoft.com/office/powerpoint/2010/main" val="3153245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1327</Words>
  <Application>Microsoft Macintosh PowerPoint</Application>
  <PresentationFormat>Widescreen</PresentationFormat>
  <Paragraphs>214</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American Typewriter</vt:lpstr>
      <vt:lpstr>Calibri</vt:lpstr>
      <vt:lpstr>Century Gothic</vt:lpstr>
      <vt:lpstr>Comic Sans MS</vt:lpstr>
      <vt:lpstr>Garamond</vt:lpstr>
      <vt:lpstr>Times New Roman</vt:lpstr>
      <vt:lpstr>Savon</vt:lpstr>
      <vt:lpstr>  DEPARTMENT OF MODERN LANGUAGES   2020-2021 FIRST DAY PRESENTATION</vt:lpstr>
      <vt:lpstr>Levels in DML courses: A2 &amp; B2</vt:lpstr>
      <vt:lpstr>THE COURSES GIVEN BY DML</vt:lpstr>
      <vt:lpstr>Course Requirements &amp; Assessment  in DML Courses</vt:lpstr>
      <vt:lpstr>Attendance</vt:lpstr>
      <vt:lpstr>Assessment for Online</vt:lpstr>
      <vt:lpstr>  GRADING SCALE  </vt:lpstr>
      <vt:lpstr>Moodle platform</vt:lpstr>
      <vt:lpstr>PowerPoint Presentation</vt:lpstr>
      <vt:lpstr>PowerPoint Presentation</vt:lpstr>
      <vt:lpstr>PowerPoint Presentation</vt:lpstr>
      <vt:lpstr>PowerPoint Presentation</vt:lpstr>
      <vt:lpstr>Course Information for  MDB1032  Advanced English 2</vt:lpstr>
      <vt:lpstr>Course Description</vt:lpstr>
      <vt:lpstr>The reading component</vt:lpstr>
      <vt:lpstr>Regarding the reading skill, Advanced English II course reinforces the students’ ability to</vt:lpstr>
      <vt:lpstr>The writing component</vt:lpstr>
      <vt:lpstr>Please remember!</vt:lpstr>
      <vt:lpstr>Course pack &amp; Supplementary Materials </vt:lpstr>
      <vt:lpstr>Course Information for  MDB3032  BUSINESS English</vt:lpstr>
      <vt:lpstr>Course Description</vt:lpstr>
      <vt:lpstr>Course Design</vt:lpstr>
      <vt:lpstr>Course pack &amp; Supplementary Materials </vt:lpstr>
      <vt:lpstr>Course Information for  MDB1052/1092  English 2</vt:lpstr>
      <vt:lpstr>Course Description</vt:lpstr>
      <vt:lpstr>Course Description</vt:lpstr>
      <vt:lpstr>Coursebook &amp; Suggested Materials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DEPARTMENT OF MODERN LANGUAGES   2020-2021 FIRST DAY PRESENTATION</dc:title>
  <dc:creator>Caner Dagli</dc:creator>
  <cp:lastModifiedBy>Caner Dagli</cp:lastModifiedBy>
  <cp:revision>12</cp:revision>
  <dcterms:created xsi:type="dcterms:W3CDTF">2020-10-01T14:58:34Z</dcterms:created>
  <dcterms:modified xsi:type="dcterms:W3CDTF">2021-02-27T21:56:25Z</dcterms:modified>
</cp:coreProperties>
</file>